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337" r:id="rId2"/>
    <p:sldId id="265" r:id="rId3"/>
    <p:sldId id="368" r:id="rId4"/>
    <p:sldId id="370" r:id="rId5"/>
    <p:sldId id="369" r:id="rId6"/>
    <p:sldId id="344" r:id="rId7"/>
    <p:sldId id="367" r:id="rId8"/>
    <p:sldId id="267" r:id="rId9"/>
    <p:sldId id="354" r:id="rId10"/>
    <p:sldId id="355" r:id="rId11"/>
    <p:sldId id="345" r:id="rId12"/>
    <p:sldId id="346" r:id="rId13"/>
    <p:sldId id="356" r:id="rId14"/>
    <p:sldId id="270" r:id="rId15"/>
    <p:sldId id="358" r:id="rId16"/>
    <p:sldId id="371" r:id="rId17"/>
    <p:sldId id="347" r:id="rId18"/>
    <p:sldId id="359" r:id="rId19"/>
    <p:sldId id="339" r:id="rId20"/>
    <p:sldId id="360" r:id="rId21"/>
    <p:sldId id="362" r:id="rId22"/>
    <p:sldId id="361" r:id="rId23"/>
    <p:sldId id="363" r:id="rId24"/>
    <p:sldId id="315" r:id="rId25"/>
    <p:sldId id="336" r:id="rId26"/>
    <p:sldId id="341" r:id="rId27"/>
    <p:sldId id="365"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 id="340" r:id="rId6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944" y="-324"/>
      </p:cViewPr>
      <p:guideLst>
        <p:guide orient="horz" pos="3382"/>
        <p:guide pos="4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9/20/2016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9/20/2016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t>1</a:t>
            </a:fld>
            <a:endParaRPr lang="en-US" dirty="0"/>
          </a:p>
        </p:txBody>
      </p:sp>
    </p:spTree>
    <p:extLst>
      <p:ext uri="{BB962C8B-B14F-4D97-AF65-F5344CB8AC3E}">
        <p14:creationId xmlns:p14="http://schemas.microsoft.com/office/powerpoint/2010/main" val="228369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35</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36</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37</a:t>
            </a:fld>
            <a:endParaRPr lang="en-US" dirty="0"/>
          </a:p>
        </p:txBody>
      </p:sp>
    </p:spTree>
    <p:extLst>
      <p:ext uri="{BB962C8B-B14F-4D97-AF65-F5344CB8AC3E}">
        <p14:creationId xmlns:p14="http://schemas.microsoft.com/office/powerpoint/2010/main" val="159279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38</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39</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40</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13</a:t>
            </a:fld>
            <a:endParaRPr lang="en-US"/>
          </a:p>
        </p:txBody>
      </p:sp>
    </p:spTree>
    <p:extLst>
      <p:ext uri="{BB962C8B-B14F-4D97-AF65-F5344CB8AC3E}">
        <p14:creationId xmlns:p14="http://schemas.microsoft.com/office/powerpoint/2010/main" val="179203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14</a:t>
            </a:fld>
            <a:endParaRPr lang="en-US"/>
          </a:p>
        </p:txBody>
      </p:sp>
    </p:spTree>
    <p:extLst>
      <p:ext uri="{BB962C8B-B14F-4D97-AF65-F5344CB8AC3E}">
        <p14:creationId xmlns:p14="http://schemas.microsoft.com/office/powerpoint/2010/main" val="179203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15</a:t>
            </a:fld>
            <a:endParaRPr lang="en-US"/>
          </a:p>
        </p:txBody>
      </p:sp>
    </p:spTree>
    <p:extLst>
      <p:ext uri="{BB962C8B-B14F-4D97-AF65-F5344CB8AC3E}">
        <p14:creationId xmlns:p14="http://schemas.microsoft.com/office/powerpoint/2010/main" val="179203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16</a:t>
            </a:fld>
            <a:endParaRPr lang="en-US"/>
          </a:p>
        </p:txBody>
      </p:sp>
    </p:spTree>
    <p:extLst>
      <p:ext uri="{BB962C8B-B14F-4D97-AF65-F5344CB8AC3E}">
        <p14:creationId xmlns:p14="http://schemas.microsoft.com/office/powerpoint/2010/main" val="179203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32</a:t>
            </a:fld>
            <a:endParaRPr lang="en-US" dirty="0"/>
          </a:p>
        </p:txBody>
      </p:sp>
    </p:spTree>
    <p:extLst>
      <p:ext uri="{BB962C8B-B14F-4D97-AF65-F5344CB8AC3E}">
        <p14:creationId xmlns:p14="http://schemas.microsoft.com/office/powerpoint/2010/main" val="54165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33</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34</a:t>
            </a:fld>
            <a:endParaRPr lang="en-US" dirty="0"/>
          </a:p>
        </p:txBody>
      </p:sp>
    </p:spTree>
    <p:extLst>
      <p:ext uri="{BB962C8B-B14F-4D97-AF65-F5344CB8AC3E}">
        <p14:creationId xmlns:p14="http://schemas.microsoft.com/office/powerpoint/2010/main" val="325024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r>
              <a:rPr lang="cs-CZ" smtClean="0"/>
              <a:t>Kliknutím lze upravit styly předlohy textu.</a:t>
            </a:r>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fld id="{A8AD1661-3A61-224B-91E0-4B126FC883AF}" type="datetime1">
              <a:rPr lang="en-US" smtClean="0"/>
              <a:pPr lvl="0"/>
              <a:t>9/20/2016</a:t>
            </a:fld>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Výzva č. 34 a 35  Sociální bydlení (SVL)</a:t>
            </a:r>
            <a:endParaRPr lang="en-US"/>
          </a:p>
        </p:txBody>
      </p:sp>
      <p:sp>
        <p:nvSpPr>
          <p:cNvPr id="4" name="Title 3"/>
          <p:cNvSpPr>
            <a:spLocks noGrp="1"/>
          </p:cNvSpPr>
          <p:nvPr>
            <p:ph type="title"/>
          </p:nvPr>
        </p:nvSpPr>
        <p:spPr>
          <a:xfrm>
            <a:off x="457200" y="261938"/>
            <a:ext cx="8229600" cy="822325"/>
          </a:xfrm>
        </p:spPr>
        <p:txBody>
          <a:bodyPr/>
          <a:lstStyle/>
          <a:p>
            <a:r>
              <a:rPr lang="cs-CZ" smtClean="0"/>
              <a:t>Kliknutím lze upravit styl.</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Footer Placeholder 5"/>
          <p:cNvSpPr>
            <a:spLocks noGrp="1"/>
          </p:cNvSpPr>
          <p:nvPr>
            <p:ph type="ftr" sz="quarter" idx="11"/>
          </p:nvPr>
        </p:nvSpPr>
        <p:spPr/>
        <p:txBody>
          <a:bodyPr/>
          <a:lstStyle/>
          <a:p>
            <a:r>
              <a:rPr lang="en-US" smtClean="0"/>
              <a:t>Výzva č. 34 a 35  Sociální bydlení (SVL)</a:t>
            </a:r>
            <a:endParaRPr lang="en-US"/>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Footer Placeholder 7"/>
          <p:cNvSpPr>
            <a:spLocks noGrp="1"/>
          </p:cNvSpPr>
          <p:nvPr>
            <p:ph type="ftr" sz="quarter" idx="11"/>
          </p:nvPr>
        </p:nvSpPr>
        <p:spPr/>
        <p:txBody>
          <a:bodyPr/>
          <a:lstStyle/>
          <a:p>
            <a:r>
              <a:rPr lang="en-US" smtClean="0"/>
              <a:t>Výzva č. 34 a 35  Sociální bydlení (SVL)</a:t>
            </a:r>
            <a:endParaRPr lang="en-US"/>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4" name="Footer Placeholder 3"/>
          <p:cNvSpPr>
            <a:spLocks noGrp="1"/>
          </p:cNvSpPr>
          <p:nvPr>
            <p:ph type="ftr" sz="quarter" idx="11"/>
          </p:nvPr>
        </p:nvSpPr>
        <p:spPr/>
        <p:txBody>
          <a:bodyPr/>
          <a:lstStyle/>
          <a:p>
            <a:r>
              <a:rPr lang="en-US" smtClean="0"/>
              <a:t>Výzva č. 34 a 35  Sociální bydlení (SVL)</a:t>
            </a:r>
            <a:endParaRPr lang="en-US"/>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Výzva č. 34 a 35  Sociální bydlení (SVL)</a:t>
            </a:r>
            <a:endParaRPr lang="en-US"/>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Footer Placeholder 5"/>
          <p:cNvSpPr>
            <a:spLocks noGrp="1"/>
          </p:cNvSpPr>
          <p:nvPr>
            <p:ph type="ftr" sz="quarter" idx="11"/>
          </p:nvPr>
        </p:nvSpPr>
        <p:spPr/>
        <p:txBody>
          <a:bodyPr/>
          <a:lstStyle/>
          <a:p>
            <a:r>
              <a:rPr lang="en-US" smtClean="0"/>
              <a:t>Výzva č. 34 a 35  Sociální bydlení (SVL)</a:t>
            </a:r>
            <a:endParaRPr lang="en-US"/>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Kliknutím lze upravit styl.</a:t>
            </a:r>
            <a:endParaRPr lang="en-US" dirty="0"/>
          </a:p>
        </p:txBody>
      </p:sp>
      <p:sp>
        <p:nvSpPr>
          <p:cNvPr id="5" name="Footer Placeholder 4"/>
          <p:cNvSpPr>
            <a:spLocks noGrp="1"/>
          </p:cNvSpPr>
          <p:nvPr>
            <p:ph type="ftr" sz="quarter" idx="11"/>
          </p:nvPr>
        </p:nvSpPr>
        <p:spPr/>
        <p:txBody>
          <a:bodyPr/>
          <a:lstStyle/>
          <a:p>
            <a:r>
              <a:rPr lang="en-US" smtClean="0"/>
              <a:t>Výzva č. 34 a 35  Sociální bydlení (SVL)</a:t>
            </a:r>
            <a:endParaRPr lang="en-US"/>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
        <p:nvSpPr>
          <p:cNvPr id="13" name="Subtitle 2"/>
          <p:cNvSpPr txBox="1">
            <a:spLocks/>
          </p:cNvSpPr>
          <p:nvPr userDrawn="1"/>
        </p:nvSpPr>
        <p:spPr>
          <a:xfrm>
            <a:off x="169747"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200" b="0" kern="1200" dirty="0" smtClean="0">
                <a:solidFill>
                  <a:schemeClr val="bg1"/>
                </a:solidFill>
                <a:latin typeface="+mn-lt"/>
                <a:ea typeface="+mn-ea"/>
                <a:cs typeface="+mn-cs"/>
              </a:rPr>
              <a:t>Centrum pro regionální rozvoj České republiky</a:t>
            </a:r>
          </a:p>
        </p:txBody>
      </p:sp>
      <p:sp>
        <p:nvSpPr>
          <p:cNvPr id="14" name="Subtitle 2"/>
          <p:cNvSpPr txBox="1">
            <a:spLocks/>
          </p:cNvSpPr>
          <p:nvPr userDrawn="1"/>
        </p:nvSpPr>
        <p:spPr>
          <a:xfrm>
            <a:off x="3268138" y="5840002"/>
            <a:ext cx="319193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b="1" dirty="0" smtClean="0"/>
              <a:t>U </a:t>
            </a:r>
            <a:r>
              <a:rPr lang="en-US" sz="1200" b="1" dirty="0" err="1" smtClean="0"/>
              <a:t>Nákladového</a:t>
            </a:r>
            <a:r>
              <a:rPr lang="en-US" sz="1200" b="1" dirty="0" smtClean="0"/>
              <a:t> </a:t>
            </a:r>
            <a:r>
              <a:rPr lang="en-US" sz="1200" b="1" dirty="0" err="1" smtClean="0"/>
              <a:t>nádraží</a:t>
            </a:r>
            <a:r>
              <a:rPr lang="en-US" sz="1200" b="1" dirty="0" smtClean="0"/>
              <a:t> 3144/4, 130 00 </a:t>
            </a:r>
            <a:r>
              <a:rPr lang="en-US" sz="1200" b="1" dirty="0" err="1" smtClean="0"/>
              <a:t>Praha</a:t>
            </a:r>
            <a:r>
              <a:rPr lang="en-US" sz="1200" b="1" dirty="0" smtClean="0"/>
              <a:t> 3</a:t>
            </a:r>
            <a:endParaRPr lang="cs-CZ" sz="1200" b="0" dirty="0" smtClean="0">
              <a:solidFill>
                <a:schemeClr val="bg1"/>
              </a:solidFill>
            </a:endParaRPr>
          </a:p>
        </p:txBody>
      </p:sp>
      <p:sp>
        <p:nvSpPr>
          <p:cNvPr id="15" name="Subtitle 2"/>
          <p:cNvSpPr txBox="1">
            <a:spLocks/>
          </p:cNvSpPr>
          <p:nvPr userDrawn="1"/>
        </p:nvSpPr>
        <p:spPr>
          <a:xfrm>
            <a:off x="647913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200" b="0" dirty="0" smtClean="0">
                <a:solidFill>
                  <a:schemeClr val="bg1"/>
                </a:solidFill>
              </a:rPr>
              <a:t>tel.: +420 </a:t>
            </a:r>
            <a:r>
              <a:rPr lang="is-IS" sz="1200" b="1" dirty="0" smtClean="0"/>
              <a:t>225 855 321</a:t>
            </a:r>
            <a:endParaRPr lang="cs-CZ" sz="1200" b="0" dirty="0" smtClean="0">
              <a:solidFill>
                <a:schemeClr val="bg1"/>
              </a:solidFill>
            </a:endParaRPr>
          </a:p>
        </p:txBody>
      </p:sp>
      <p:sp>
        <p:nvSpPr>
          <p:cNvPr id="16" name="Subtitle 2"/>
          <p:cNvSpPr txBox="1">
            <a:spLocks/>
          </p:cNvSpPr>
          <p:nvPr userDrawn="1"/>
        </p:nvSpPr>
        <p:spPr>
          <a:xfrm>
            <a:off x="8116035"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200" b="0" kern="1200" dirty="0" err="1" smtClean="0">
                <a:solidFill>
                  <a:schemeClr val="bg1"/>
                </a:solidFill>
                <a:latin typeface="+mn-lt"/>
                <a:ea typeface="+mn-ea"/>
                <a:cs typeface="+mn-cs"/>
              </a:rPr>
              <a:t>www.crr.cz</a:t>
            </a:r>
            <a:endParaRPr lang="cs-CZ" sz="1200" b="0" kern="1200" dirty="0" smtClean="0">
              <a:solidFill>
                <a:schemeClr val="bg1"/>
              </a:solidFill>
              <a:latin typeface="+mn-lt"/>
              <a:ea typeface="+mn-ea"/>
              <a:cs typeface="+mn-cs"/>
            </a:endParaRPr>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r>
              <a:rPr lang="pl-PL" smtClean="0"/>
              <a:t>Výzva č. 34 a 35  Sociální bydlení (SVL)</a:t>
            </a:r>
            <a:endParaRPr lang="en-US"/>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11912358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r>
              <a:rPr lang="en-US" dirty="0" err="1" smtClean="0"/>
              <a:t>Výzva</a:t>
            </a:r>
            <a:r>
              <a:rPr lang="en-US" dirty="0" smtClean="0"/>
              <a:t> č. 34 a 35  </a:t>
            </a:r>
            <a:r>
              <a:rPr lang="en-US" dirty="0" err="1" smtClean="0"/>
              <a:t>Sociální</a:t>
            </a:r>
            <a:r>
              <a:rPr lang="en-US" dirty="0" smtClean="0"/>
              <a:t> </a:t>
            </a:r>
            <a:r>
              <a:rPr lang="en-US" dirty="0" err="1" smtClean="0"/>
              <a:t>bydlení</a:t>
            </a:r>
            <a:r>
              <a:rPr lang="en-US" dirty="0" smtClean="0"/>
              <a:t> (SVL)</a:t>
            </a:r>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zemnidimenze.cz/"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851" y="462223"/>
            <a:ext cx="8695748" cy="4029389"/>
          </a:xfrm>
        </p:spPr>
        <p:txBody>
          <a:bodyPr>
            <a:noAutofit/>
          </a:bodyPr>
          <a:lstStyle/>
          <a:p>
            <a:pPr algn="ctr"/>
            <a:r>
              <a:rPr lang="cs-CZ" sz="3600" dirty="0" smtClean="0">
                <a:solidFill>
                  <a:prstClr val="white"/>
                </a:solidFill>
              </a:rPr>
              <a:t>Výzva </a:t>
            </a:r>
            <a:r>
              <a:rPr lang="cs-CZ" sz="3600" dirty="0">
                <a:solidFill>
                  <a:prstClr val="white"/>
                </a:solidFill>
              </a:rPr>
              <a:t>č. </a:t>
            </a:r>
            <a:r>
              <a:rPr lang="cs-CZ" sz="3600" dirty="0" smtClean="0">
                <a:solidFill>
                  <a:prstClr val="white"/>
                </a:solidFill>
              </a:rPr>
              <a:t>46</a:t>
            </a:r>
            <a:br>
              <a:rPr lang="cs-CZ" sz="3600" dirty="0" smtClean="0">
                <a:solidFill>
                  <a:prstClr val="white"/>
                </a:solidFill>
              </a:rPr>
            </a:br>
            <a:r>
              <a:rPr lang="cs-CZ" sz="3600" dirty="0" smtClean="0">
                <a:solidFill>
                  <a:prstClr val="white"/>
                </a:solidFill>
              </a:rPr>
              <a:t>„</a:t>
            </a:r>
            <a:r>
              <a:rPr lang="cs-CZ" sz="3600" dirty="0">
                <a:effectLst>
                  <a:outerShdw blurRad="38100" dist="38100" dir="2700000" algn="tl">
                    <a:srgbClr val="000000">
                      <a:alpha val="43137"/>
                    </a:srgbClr>
                  </a:outerShdw>
                </a:effectLst>
              </a:rPr>
              <a:t> Infrastruktura základních škol</a:t>
            </a:r>
            <a:r>
              <a:rPr lang="cs-CZ" sz="3600" dirty="0" smtClean="0">
                <a:solidFill>
                  <a:prstClr val="white"/>
                </a:solidFill>
              </a:rPr>
              <a:t>“ </a:t>
            </a:r>
            <a:br>
              <a:rPr lang="cs-CZ" sz="3600" dirty="0" smtClean="0">
                <a:solidFill>
                  <a:prstClr val="white"/>
                </a:solidFill>
              </a:rPr>
            </a:br>
            <a:r>
              <a:rPr lang="cs-CZ" sz="800" dirty="0" smtClean="0">
                <a:solidFill>
                  <a:prstClr val="white"/>
                </a:solidFill>
              </a:rPr>
              <a:t/>
            </a:r>
            <a:br>
              <a:rPr lang="cs-CZ" sz="800" dirty="0" smtClean="0">
                <a:solidFill>
                  <a:prstClr val="white"/>
                </a:solidFill>
              </a:rPr>
            </a:br>
            <a:r>
              <a:rPr lang="cs-CZ" sz="800" dirty="0">
                <a:solidFill>
                  <a:prstClr val="white"/>
                </a:solidFill>
              </a:rPr>
              <a:t/>
            </a:r>
            <a:br>
              <a:rPr lang="cs-CZ" sz="800" dirty="0">
                <a:solidFill>
                  <a:prstClr val="white"/>
                </a:solidFill>
              </a:rPr>
            </a:br>
            <a:r>
              <a:rPr lang="cs-CZ" sz="3600" dirty="0" smtClean="0">
                <a:solidFill>
                  <a:prstClr val="white"/>
                </a:solidFill>
              </a:rPr>
              <a:t>Výzva </a:t>
            </a:r>
            <a:r>
              <a:rPr lang="cs-CZ" sz="3600" dirty="0">
                <a:solidFill>
                  <a:prstClr val="white"/>
                </a:solidFill>
              </a:rPr>
              <a:t>č. </a:t>
            </a:r>
            <a:r>
              <a:rPr lang="cs-CZ" sz="3600" dirty="0" smtClean="0">
                <a:solidFill>
                  <a:prstClr val="white"/>
                </a:solidFill>
              </a:rPr>
              <a:t>47</a:t>
            </a:r>
            <a:br>
              <a:rPr lang="cs-CZ" sz="3600" dirty="0" smtClean="0">
                <a:solidFill>
                  <a:prstClr val="white"/>
                </a:solidFill>
              </a:rPr>
            </a:br>
            <a:r>
              <a:rPr lang="cs-CZ" sz="3600" dirty="0" smtClean="0">
                <a:solidFill>
                  <a:prstClr val="white"/>
                </a:solidFill>
              </a:rPr>
              <a:t>„</a:t>
            </a:r>
            <a:r>
              <a:rPr lang="cs-CZ" sz="3600" dirty="0">
                <a:effectLst>
                  <a:outerShdw blurRad="38100" dist="38100" dir="2700000" algn="tl">
                    <a:srgbClr val="000000">
                      <a:alpha val="43137"/>
                    </a:srgbClr>
                  </a:outerShdw>
                </a:effectLst>
              </a:rPr>
              <a:t> Infrastruktura základních </a:t>
            </a:r>
            <a:r>
              <a:rPr lang="cs-CZ" sz="3600" dirty="0" smtClean="0">
                <a:effectLst>
                  <a:outerShdw blurRad="38100" dist="38100" dir="2700000" algn="tl">
                    <a:srgbClr val="000000">
                      <a:alpha val="43137"/>
                    </a:srgbClr>
                  </a:outerShdw>
                </a:effectLst>
              </a:rPr>
              <a:t>škol (SVL)</a:t>
            </a:r>
            <a:r>
              <a:rPr lang="cs-CZ" sz="3600" dirty="0" smtClean="0">
                <a:solidFill>
                  <a:prstClr val="white"/>
                </a:solidFill>
              </a:rPr>
              <a:t>“</a:t>
            </a:r>
            <a:endParaRPr lang="cs-CZ" sz="3600" dirty="0">
              <a:solidFill>
                <a:prstClr val="white"/>
              </a:solidFill>
            </a:endParaRPr>
          </a:p>
        </p:txBody>
      </p:sp>
      <p:sp>
        <p:nvSpPr>
          <p:cNvPr id="3" name="Subtitle 2"/>
          <p:cNvSpPr>
            <a:spLocks noGrp="1"/>
          </p:cNvSpPr>
          <p:nvPr>
            <p:ph type="subTitle" idx="1"/>
          </p:nvPr>
        </p:nvSpPr>
        <p:spPr>
          <a:xfrm>
            <a:off x="590550" y="5577840"/>
            <a:ext cx="6496050" cy="640080"/>
          </a:xfrm>
        </p:spPr>
        <p:txBody>
          <a:bodyPr/>
          <a:lstStyle/>
          <a:p>
            <a:endParaRPr lang="en-US" dirty="0"/>
          </a:p>
        </p:txBody>
      </p:sp>
      <p:sp>
        <p:nvSpPr>
          <p:cNvPr id="4" name="Text Placeholder 3"/>
          <p:cNvSpPr>
            <a:spLocks noGrp="1"/>
          </p:cNvSpPr>
          <p:nvPr>
            <p:ph type="body" sz="quarter" idx="11"/>
          </p:nvPr>
        </p:nvSpPr>
        <p:spPr>
          <a:xfrm>
            <a:off x="520995" y="3737987"/>
            <a:ext cx="8123275" cy="1525129"/>
          </a:xfrm>
        </p:spPr>
        <p:txBody>
          <a:bodyPr>
            <a:noAutofit/>
          </a:bodyPr>
          <a:lstStyle/>
          <a:p>
            <a:pPr lvl="0"/>
            <a:endParaRPr lang="cs-CZ" sz="2400" dirty="0" smtClean="0">
              <a:solidFill>
                <a:prstClr val="white"/>
              </a:solidFill>
            </a:endParaRPr>
          </a:p>
          <a:p>
            <a:pPr lvl="0"/>
            <a:r>
              <a:rPr lang="cs-CZ" sz="2000" dirty="0" smtClean="0">
                <a:solidFill>
                  <a:prstClr val="white"/>
                </a:solidFill>
              </a:rPr>
              <a:t>22.9.2016 Pardubice , Ing. Markéta Kupcová </a:t>
            </a:r>
            <a:endParaRPr lang="cs-CZ" sz="2000" dirty="0" smtClean="0">
              <a:solidFill>
                <a:prstClr val="white"/>
              </a:solidFill>
            </a:endParaRPr>
          </a:p>
          <a:p>
            <a:pPr lvl="0"/>
            <a:r>
              <a:rPr lang="cs-CZ" sz="2000" dirty="0" smtClean="0">
                <a:solidFill>
                  <a:prstClr val="white"/>
                </a:solidFill>
              </a:rPr>
              <a:t>Seminář pro žadatele ve Specifickém cíli 2.4 IROP „</a:t>
            </a:r>
            <a:r>
              <a:rPr lang="cs-CZ" sz="2000" dirty="0">
                <a:effectLst>
                  <a:outerShdw blurRad="38100" dist="38100" dir="2700000" algn="tl">
                    <a:srgbClr val="000000">
                      <a:alpha val="43137"/>
                    </a:srgbClr>
                  </a:outerShdw>
                </a:effectLst>
              </a:rPr>
              <a:t> Zvýšení kvality a dostupnosti infrastruktury pro vzdělávání a celoživotní učení</a:t>
            </a:r>
            <a:r>
              <a:rPr lang="cs-CZ" sz="2000" dirty="0" smtClean="0"/>
              <a:t>“</a:t>
            </a:r>
          </a:p>
          <a:p>
            <a:pPr lvl="0"/>
            <a:endParaRPr lang="cs-CZ" sz="1000" dirty="0" smtClean="0">
              <a:solidFill>
                <a:prstClr val="white"/>
              </a:solidFill>
              <a:latin typeface="Calibri" panose="020F0502020204030204" pitchFamily="34"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192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Autofit/>
          </a:bodyPr>
          <a:lstStyle/>
          <a:p>
            <a:pPr marL="706438" lvl="2" indent="-342900">
              <a:buFont typeface="+mj-lt"/>
              <a:buAutoNum type="alphaLcParenR"/>
            </a:pPr>
            <a:endParaRPr lang="cs-CZ" sz="1500" dirty="0" smtClean="0"/>
          </a:p>
          <a:p>
            <a:pPr marL="706438" lvl="2" indent="-342900">
              <a:buFont typeface="+mj-lt"/>
              <a:buAutoNum type="alphaLcParenR"/>
            </a:pPr>
            <a:endParaRPr lang="cs-CZ" sz="1500" dirty="0" smtClean="0"/>
          </a:p>
          <a:p>
            <a:pPr marL="363538" lvl="2" indent="0">
              <a:buNone/>
            </a:pPr>
            <a:endParaRPr lang="cs-CZ" sz="1500" dirty="0" smtClean="0"/>
          </a:p>
        </p:txBody>
      </p:sp>
      <p:sp>
        <p:nvSpPr>
          <p:cNvPr id="3" name="Footer Placeholder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Title 3"/>
          <p:cNvSpPr>
            <a:spLocks noGrp="1"/>
          </p:cNvSpPr>
          <p:nvPr>
            <p:ph type="title"/>
          </p:nvPr>
        </p:nvSpPr>
        <p:spPr/>
        <p:txBody>
          <a:bodyPr>
            <a:normAutofit/>
          </a:bodyPr>
          <a:lstStyle/>
          <a:p>
            <a:pPr algn="ctr"/>
            <a:r>
              <a:rPr lang="cs-CZ" dirty="0" smtClean="0">
                <a:latin typeface="+mn-lt"/>
                <a:ea typeface="+mn-ea"/>
                <a:cs typeface="+mn-cs"/>
              </a:rPr>
              <a:t>Struktura financování</a:t>
            </a:r>
            <a:endParaRPr lang="cs-CZ" dirty="0">
              <a:latin typeface="+mn-lt"/>
              <a:ea typeface="+mn-ea"/>
              <a:cs typeface="+mn-cs"/>
            </a:endParaRPr>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10</a:t>
            </a:fld>
            <a:endParaRPr lang="en-US" dirty="0"/>
          </a:p>
        </p:txBody>
      </p:sp>
      <p:sp>
        <p:nvSpPr>
          <p:cNvPr id="9" name="TextovéPole 8"/>
          <p:cNvSpPr txBox="1"/>
          <p:nvPr/>
        </p:nvSpPr>
        <p:spPr>
          <a:xfrm>
            <a:off x="457200" y="4729655"/>
            <a:ext cx="8229600" cy="730969"/>
          </a:xfrm>
          <a:prstGeom prst="rect">
            <a:avLst/>
          </a:prstGeom>
          <a:noFill/>
        </p:spPr>
        <p:txBody>
          <a:bodyPr wrap="square" rtlCol="0">
            <a:spAutoFit/>
          </a:bodyPr>
          <a:lstStyle/>
          <a:p>
            <a:pPr algn="just">
              <a:spcAft>
                <a:spcPts val="600"/>
              </a:spcAft>
            </a:pPr>
            <a:endParaRPr lang="cs-CZ" sz="1850" dirty="0" smtClean="0"/>
          </a:p>
          <a:p>
            <a:endParaRPr lang="cs-CZ" dirty="0"/>
          </a:p>
        </p:txBody>
      </p:sp>
      <p:sp>
        <p:nvSpPr>
          <p:cNvPr id="6" name="Obdélník 5"/>
          <p:cNvSpPr/>
          <p:nvPr/>
        </p:nvSpPr>
        <p:spPr>
          <a:xfrm>
            <a:off x="457200" y="1306874"/>
            <a:ext cx="8277329" cy="4801314"/>
          </a:xfrm>
          <a:prstGeom prst="rect">
            <a:avLst/>
          </a:prstGeom>
        </p:spPr>
        <p:txBody>
          <a:bodyPr wrap="square">
            <a:spAutoFit/>
          </a:bodyPr>
          <a:lstStyle/>
          <a:p>
            <a:pPr marL="285750" indent="-285750">
              <a:buFont typeface="Arial" panose="020B0604020202020204" pitchFamily="34" charset="0"/>
              <a:buChar char="•"/>
            </a:pPr>
            <a:r>
              <a:rPr lang="cs-CZ" b="1" dirty="0">
                <a:solidFill>
                  <a:srgbClr val="00529C"/>
                </a:solidFill>
              </a:rPr>
              <a:t>Soukromoprávní subjekty vykonávající veřejně prospěšnou činnost, jejichž hlavním účelem činnosti není vytváření zisku a současně vykonávají veřejně prospěšnou činnost v oblasti definované </a:t>
            </a:r>
            <a:r>
              <a:rPr lang="cs-CZ" b="1" dirty="0" smtClean="0">
                <a:solidFill>
                  <a:srgbClr val="00529C"/>
                </a:solidFill>
              </a:rPr>
              <a:t>výzvou (ŠKOLSTVÍ)</a:t>
            </a:r>
            <a:endParaRPr lang="cs-CZ" b="1" dirty="0">
              <a:solidFill>
                <a:srgbClr val="00529C"/>
              </a:solidFill>
            </a:endParaRPr>
          </a:p>
          <a:p>
            <a:r>
              <a:rPr lang="cs-CZ" dirty="0" smtClean="0"/>
              <a:t>EFRR</a:t>
            </a:r>
            <a:r>
              <a:rPr lang="cs-CZ" dirty="0"/>
              <a:t>				85 % z celkových způsobilých výdajů, </a:t>
            </a:r>
          </a:p>
          <a:p>
            <a:r>
              <a:rPr lang="cs-CZ" dirty="0"/>
              <a:t>státní rozpočet		10 % z celkových způsobilých výdajů,</a:t>
            </a:r>
          </a:p>
          <a:p>
            <a:r>
              <a:rPr lang="cs-CZ" dirty="0"/>
              <a:t>příjemce			</a:t>
            </a:r>
            <a:r>
              <a:rPr lang="cs-CZ" dirty="0" smtClean="0"/>
              <a:t>           </a:t>
            </a:r>
            <a:r>
              <a:rPr lang="cs-CZ" dirty="0"/>
              <a:t>5 % z celkových způsobilých </a:t>
            </a:r>
            <a:r>
              <a:rPr lang="cs-CZ" dirty="0" smtClean="0"/>
              <a:t>výdajů.</a:t>
            </a:r>
          </a:p>
          <a:p>
            <a:endParaRPr lang="cs-CZ" b="1" dirty="0">
              <a:solidFill>
                <a:srgbClr val="00529C"/>
              </a:solidFill>
            </a:endParaRPr>
          </a:p>
          <a:p>
            <a:pPr marL="285750" indent="-285750">
              <a:buFont typeface="Arial" panose="020B0604020202020204" pitchFamily="34" charset="0"/>
              <a:buChar char="•"/>
            </a:pPr>
            <a:r>
              <a:rPr lang="cs-CZ" b="1" dirty="0">
                <a:solidFill>
                  <a:srgbClr val="00529C"/>
                </a:solidFill>
              </a:rPr>
              <a:t>Veřejné vysoké školy a výzkumné organizace</a:t>
            </a:r>
          </a:p>
          <a:p>
            <a:r>
              <a:rPr lang="cs-CZ" dirty="0"/>
              <a:t>EFRR				85 % z celkových způsobilých výdajů, </a:t>
            </a:r>
          </a:p>
          <a:p>
            <a:r>
              <a:rPr lang="cs-CZ" dirty="0"/>
              <a:t>státní rozpočet		10 % z celkových způsobilých výdajů,</a:t>
            </a:r>
          </a:p>
          <a:p>
            <a:r>
              <a:rPr lang="cs-CZ" dirty="0"/>
              <a:t>příjemce			  </a:t>
            </a:r>
            <a:r>
              <a:rPr lang="cs-CZ" dirty="0" smtClean="0"/>
              <a:t>         5 </a:t>
            </a:r>
            <a:r>
              <a:rPr lang="cs-CZ" dirty="0"/>
              <a:t>% z celkových způsobilých výdajů.</a:t>
            </a:r>
          </a:p>
          <a:p>
            <a:endParaRPr lang="cs-CZ" dirty="0"/>
          </a:p>
          <a:p>
            <a:pPr marL="285750" indent="-285750">
              <a:buFont typeface="Arial" panose="020B0604020202020204" pitchFamily="34" charset="0"/>
              <a:buChar char="•"/>
            </a:pPr>
            <a:r>
              <a:rPr lang="cs-CZ" b="1" dirty="0" smtClean="0">
                <a:solidFill>
                  <a:srgbClr val="00529C"/>
                </a:solidFill>
              </a:rPr>
              <a:t>Ostatní </a:t>
            </a:r>
            <a:r>
              <a:rPr lang="cs-CZ" b="1" dirty="0">
                <a:solidFill>
                  <a:srgbClr val="00529C"/>
                </a:solidFill>
              </a:rPr>
              <a:t>subjekty neobsažené ve výše uvedených kategoriích</a:t>
            </a:r>
          </a:p>
          <a:p>
            <a:r>
              <a:rPr lang="cs-CZ" dirty="0"/>
              <a:t>EFRR				85 % z celkových způsobilých výdajů, </a:t>
            </a:r>
          </a:p>
          <a:p>
            <a:r>
              <a:rPr lang="cs-CZ" dirty="0"/>
              <a:t>státní rozpočet	  	</a:t>
            </a:r>
            <a:r>
              <a:rPr lang="cs-CZ" dirty="0" smtClean="0"/>
              <a:t>  0 </a:t>
            </a:r>
            <a:r>
              <a:rPr lang="cs-CZ" dirty="0"/>
              <a:t>% z celkových způsobilých výdajů,</a:t>
            </a:r>
          </a:p>
          <a:p>
            <a:r>
              <a:rPr lang="cs-CZ" dirty="0"/>
              <a:t>příjemce			</a:t>
            </a:r>
            <a:r>
              <a:rPr lang="cs-CZ" dirty="0" smtClean="0"/>
              <a:t>         </a:t>
            </a:r>
            <a:r>
              <a:rPr lang="cs-CZ" dirty="0"/>
              <a:t>15 % z celkových způsobilých výdajů.</a:t>
            </a:r>
            <a:endParaRPr lang="cs-CZ" dirty="0">
              <a:cs typeface="Arial" charset="0"/>
            </a:endParaRPr>
          </a:p>
          <a:p>
            <a:r>
              <a:rPr lang="cs-CZ" b="1" dirty="0" smtClean="0">
                <a:cs typeface="Arial" charset="0"/>
              </a:rPr>
              <a:t>Pozn</a:t>
            </a:r>
            <a:r>
              <a:rPr lang="cs-CZ" b="1" dirty="0">
                <a:cs typeface="Arial" charset="0"/>
              </a:rPr>
              <a:t>.: podnikající subjekty mají vždy podíl 0 % ze státního </a:t>
            </a:r>
            <a:r>
              <a:rPr lang="cs-CZ" b="1" dirty="0" smtClean="0">
                <a:cs typeface="Arial" charset="0"/>
              </a:rPr>
              <a:t>rozpočtu.</a:t>
            </a:r>
            <a:endParaRPr lang="cs-CZ" b="1" dirty="0">
              <a:cs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5121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86603" y="950977"/>
            <a:ext cx="8625385" cy="5327586"/>
          </a:xfrm>
        </p:spPr>
        <p:txBody>
          <a:bodyPr>
            <a:noAutofit/>
          </a:bodyPr>
          <a:lstStyle/>
          <a:p>
            <a:pPr marL="400050" lvl="1" indent="0">
              <a:spcBef>
                <a:spcPts val="600"/>
              </a:spcBef>
              <a:spcAft>
                <a:spcPts val="600"/>
              </a:spcAft>
              <a:buNone/>
              <a:defRPr/>
            </a:pPr>
            <a:r>
              <a:rPr lang="cs-CZ" altLang="cs-CZ" b="0" dirty="0">
                <a:solidFill>
                  <a:schemeClr val="tx1"/>
                </a:solidFill>
              </a:rPr>
              <a:t>Podpora může být poskytnuta na podporu infrastruktury škol a školských zařízení pro základní vzdělávání podle zákona č. 561/2004 Sb., školský zákon, ve znění pozdějších předpisů, </a:t>
            </a:r>
            <a:r>
              <a:rPr lang="cs-CZ" altLang="cs-CZ" dirty="0">
                <a:solidFill>
                  <a:schemeClr val="tx1"/>
                </a:solidFill>
              </a:rPr>
              <a:t>zapsaných v Rejstříku škol a školských zařízení k datu vyhlášení výzvy ve vazbě na</a:t>
            </a:r>
            <a:r>
              <a:rPr lang="cs-CZ" altLang="cs-CZ" b="0" dirty="0">
                <a:solidFill>
                  <a:schemeClr val="tx1"/>
                </a:solidFill>
              </a:rPr>
              <a:t>: </a:t>
            </a:r>
          </a:p>
          <a:p>
            <a:pPr marL="742950" lvl="1" indent="-342900">
              <a:spcBef>
                <a:spcPts val="600"/>
              </a:spcBef>
              <a:defRPr/>
            </a:pPr>
            <a:r>
              <a:rPr lang="cs-CZ" altLang="cs-CZ" dirty="0" smtClean="0">
                <a:solidFill>
                  <a:schemeClr val="tx1"/>
                </a:solidFill>
              </a:rPr>
              <a:t>klíčové </a:t>
            </a:r>
            <a:r>
              <a:rPr lang="cs-CZ" altLang="cs-CZ" dirty="0">
                <a:solidFill>
                  <a:schemeClr val="tx1"/>
                </a:solidFill>
              </a:rPr>
              <a:t>kompetence </a:t>
            </a:r>
            <a:r>
              <a:rPr lang="cs-CZ" altLang="cs-CZ" b="0" dirty="0">
                <a:solidFill>
                  <a:schemeClr val="tx1"/>
                </a:solidFill>
              </a:rPr>
              <a:t>(komunikace v cizích jazycích, práce s 	</a:t>
            </a:r>
            <a:r>
              <a:rPr lang="cs-CZ" altLang="cs-CZ" b="0" dirty="0" smtClean="0">
                <a:solidFill>
                  <a:schemeClr val="tx1"/>
                </a:solidFill>
              </a:rPr>
              <a:t>digitálními </a:t>
            </a:r>
            <a:r>
              <a:rPr lang="cs-CZ" altLang="cs-CZ" b="0" dirty="0">
                <a:solidFill>
                  <a:schemeClr val="tx1"/>
                </a:solidFill>
              </a:rPr>
              <a:t>technologiemi, přírodní vědy, technické a řemeslné 	</a:t>
            </a:r>
            <a:r>
              <a:rPr lang="cs-CZ" altLang="cs-CZ" b="0" dirty="0" smtClean="0">
                <a:solidFill>
                  <a:schemeClr val="tx1"/>
                </a:solidFill>
              </a:rPr>
              <a:t>obory</a:t>
            </a:r>
            <a:r>
              <a:rPr lang="cs-CZ" altLang="cs-CZ" b="0" dirty="0">
                <a:solidFill>
                  <a:schemeClr val="tx1"/>
                </a:solidFill>
              </a:rPr>
              <a:t>);</a:t>
            </a:r>
          </a:p>
          <a:p>
            <a:pPr marL="742950" lvl="1" indent="-342900">
              <a:spcBef>
                <a:spcPts val="0"/>
              </a:spcBef>
              <a:defRPr/>
            </a:pPr>
            <a:r>
              <a:rPr lang="cs-CZ" altLang="cs-CZ" dirty="0" smtClean="0">
                <a:solidFill>
                  <a:schemeClr val="tx1"/>
                </a:solidFill>
              </a:rPr>
              <a:t>budování </a:t>
            </a:r>
            <a:r>
              <a:rPr lang="cs-CZ" altLang="cs-CZ" dirty="0">
                <a:solidFill>
                  <a:schemeClr val="tx1"/>
                </a:solidFill>
              </a:rPr>
              <a:t>bezbariérovosti škol</a:t>
            </a:r>
            <a:r>
              <a:rPr lang="cs-CZ" altLang="cs-CZ" b="0" dirty="0">
                <a:solidFill>
                  <a:schemeClr val="tx1"/>
                </a:solidFill>
              </a:rPr>
              <a:t>;</a:t>
            </a:r>
          </a:p>
          <a:p>
            <a:pPr marL="742950" lvl="1" indent="-342900">
              <a:spcBef>
                <a:spcPts val="0"/>
              </a:spcBef>
              <a:spcAft>
                <a:spcPts val="600"/>
              </a:spcAft>
              <a:defRPr/>
            </a:pPr>
            <a:r>
              <a:rPr lang="cs-CZ" altLang="cs-CZ" dirty="0" smtClean="0">
                <a:solidFill>
                  <a:schemeClr val="tx1"/>
                </a:solidFill>
              </a:rPr>
              <a:t>rozšiřování </a:t>
            </a:r>
            <a:r>
              <a:rPr lang="cs-CZ" altLang="cs-CZ" dirty="0">
                <a:solidFill>
                  <a:schemeClr val="tx1"/>
                </a:solidFill>
              </a:rPr>
              <a:t>kapacit kmenových </a:t>
            </a:r>
            <a:r>
              <a:rPr lang="cs-CZ" altLang="cs-CZ" dirty="0" smtClean="0">
                <a:solidFill>
                  <a:schemeClr val="tx1"/>
                </a:solidFill>
              </a:rPr>
              <a:t>učeben (ve smyslu budování nových kmenových tříd)</a:t>
            </a:r>
            <a:r>
              <a:rPr lang="cs-CZ" altLang="cs-CZ" b="0" dirty="0" smtClean="0">
                <a:solidFill>
                  <a:schemeClr val="tx1"/>
                </a:solidFill>
              </a:rPr>
              <a:t> </a:t>
            </a:r>
            <a:r>
              <a:rPr lang="cs-CZ" altLang="cs-CZ" b="0" dirty="0">
                <a:solidFill>
                  <a:schemeClr val="tx1"/>
                </a:solidFill>
              </a:rPr>
              <a:t>– </a:t>
            </a:r>
            <a:r>
              <a:rPr lang="cs-CZ" altLang="cs-CZ" dirty="0">
                <a:solidFill>
                  <a:srgbClr val="FF0000"/>
                </a:solidFill>
              </a:rPr>
              <a:t>pouze výzva č. </a:t>
            </a:r>
            <a:r>
              <a:rPr lang="cs-CZ" altLang="cs-CZ" dirty="0" smtClean="0">
                <a:solidFill>
                  <a:srgbClr val="FF0000"/>
                </a:solidFill>
              </a:rPr>
              <a:t>47</a:t>
            </a:r>
            <a:r>
              <a:rPr lang="cs-CZ" altLang="cs-CZ" b="0" dirty="0" smtClean="0">
                <a:solidFill>
                  <a:schemeClr val="tx1"/>
                </a:solidFill>
              </a:rPr>
              <a:t>.</a:t>
            </a:r>
            <a:endParaRPr lang="cs-CZ" altLang="cs-CZ" b="0" dirty="0">
              <a:solidFill>
                <a:srgbClr val="FF0000"/>
              </a:solidFill>
            </a:endParaRPr>
          </a:p>
          <a:p>
            <a:pPr marL="400050" lvl="1" indent="0">
              <a:spcBef>
                <a:spcPts val="600"/>
              </a:spcBef>
              <a:spcAft>
                <a:spcPts val="600"/>
              </a:spcAft>
              <a:buNone/>
              <a:defRPr/>
            </a:pPr>
            <a:r>
              <a:rPr lang="cs-CZ" altLang="cs-CZ" b="0" i="1" dirty="0">
                <a:solidFill>
                  <a:schemeClr val="tx1"/>
                </a:solidFill>
              </a:rPr>
              <a:t>Není možné realizovat projekt zaměřený pouze na aktivity spojené se zajištěním konektivity školy nebo na aktivity vedoucí k sociální inkluzi (nákup kompenzačních pomůcek, stavební úpravy a vybavení poradenských pracovišť</a:t>
            </a:r>
            <a:r>
              <a:rPr lang="cs-CZ" altLang="cs-CZ" b="0" i="1" dirty="0" smtClean="0">
                <a:solidFill>
                  <a:schemeClr val="tx1"/>
                </a:solidFill>
              </a:rPr>
              <a:t>).</a:t>
            </a:r>
          </a:p>
          <a:p>
            <a:pPr marL="400050" lvl="1" indent="0">
              <a:spcBef>
                <a:spcPts val="600"/>
              </a:spcBef>
              <a:spcAft>
                <a:spcPts val="600"/>
              </a:spcAft>
              <a:buNone/>
              <a:defRPr/>
            </a:pPr>
            <a:r>
              <a:rPr lang="cs-CZ" altLang="cs-CZ" dirty="0">
                <a:solidFill>
                  <a:srgbClr val="FF0000"/>
                </a:solidFill>
              </a:rPr>
              <a:t>Projektové záměry musí být v souladu s Místním akčním plánem vzdělávání</a:t>
            </a:r>
            <a:r>
              <a:rPr lang="cs-CZ" altLang="cs-CZ" dirty="0" smtClean="0">
                <a:solidFill>
                  <a:srgbClr val="FF0000"/>
                </a:solidFill>
              </a:rPr>
              <a:t>.</a:t>
            </a:r>
          </a:p>
          <a:p>
            <a:pPr marL="400050" lvl="1" indent="0">
              <a:spcBef>
                <a:spcPts val="600"/>
              </a:spcBef>
              <a:spcAft>
                <a:spcPts val="600"/>
              </a:spcAft>
              <a:buNone/>
              <a:defRPr/>
            </a:pPr>
            <a:r>
              <a:rPr lang="cs-CZ" altLang="cs-CZ" dirty="0" smtClean="0">
                <a:solidFill>
                  <a:srgbClr val="FF0000"/>
                </a:solidFill>
              </a:rPr>
              <a:t>Opravy nejsou </a:t>
            </a:r>
            <a:r>
              <a:rPr lang="cs-CZ" altLang="cs-CZ" dirty="0" smtClean="0">
                <a:solidFill>
                  <a:srgbClr val="FF0000"/>
                </a:solidFill>
              </a:rPr>
              <a:t>podporovány, pouze technické zhodnocení.</a:t>
            </a:r>
            <a:endParaRPr lang="cs-CZ" altLang="cs-CZ" dirty="0"/>
          </a:p>
          <a:p>
            <a:pPr marL="400050" lvl="1" indent="0">
              <a:spcBef>
                <a:spcPts val="600"/>
              </a:spcBef>
              <a:spcAft>
                <a:spcPts val="600"/>
              </a:spcAft>
              <a:buNone/>
              <a:defRPr/>
            </a:pPr>
            <a:endParaRPr lang="cs-CZ" altLang="cs-CZ" sz="2200" b="0" i="1" dirty="0">
              <a:solidFill>
                <a:schemeClr val="tx1"/>
              </a:solidFill>
            </a:endParaRP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Nadpis 3"/>
          <p:cNvSpPr>
            <a:spLocks noGrp="1"/>
          </p:cNvSpPr>
          <p:nvPr>
            <p:ph type="title"/>
          </p:nvPr>
        </p:nvSpPr>
        <p:spPr/>
        <p:txBody>
          <a:bodyPr/>
          <a:lstStyle/>
          <a:p>
            <a:pPr algn="ctr"/>
            <a:r>
              <a:rPr lang="cs-CZ" dirty="0" smtClean="0"/>
              <a:t>Podporované 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11</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86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950977"/>
            <a:ext cx="7907773" cy="5175188"/>
          </a:xfrm>
        </p:spPr>
        <p:txBody>
          <a:bodyPr>
            <a:noAutofit/>
          </a:bodyPr>
          <a:lstStyle/>
          <a:p>
            <a:r>
              <a:rPr lang="cs-CZ" sz="2000" dirty="0"/>
              <a:t>Klíčové kompetence IROP jsou vázány na vzdělávací oblasti a obory Rámcového vzdělávacího programu pro základní vzdělávání (RVP ZV):</a:t>
            </a:r>
          </a:p>
          <a:p>
            <a:pPr marL="342900" lvl="0" indent="-342900">
              <a:buFont typeface="Arial" panose="020B0604020202020204" pitchFamily="34" charset="0"/>
              <a:buChar char="•"/>
            </a:pPr>
            <a:r>
              <a:rPr lang="cs-CZ" sz="2000" dirty="0"/>
              <a:t>Jazyk a jazyková komunikace (Cizí jazyk, Další cizí jazyk),</a:t>
            </a:r>
          </a:p>
          <a:p>
            <a:pPr marL="342900" lvl="0" indent="-342900">
              <a:buFont typeface="Arial" panose="020B0604020202020204" pitchFamily="34" charset="0"/>
              <a:buChar char="•"/>
            </a:pPr>
            <a:r>
              <a:rPr lang="cs-CZ" sz="2000" dirty="0"/>
              <a:t>Člověk a jeho svět,</a:t>
            </a:r>
          </a:p>
          <a:p>
            <a:pPr marL="342900" lvl="0" indent="-342900">
              <a:buFont typeface="Arial" panose="020B0604020202020204" pitchFamily="34" charset="0"/>
              <a:buChar char="•"/>
            </a:pPr>
            <a:r>
              <a:rPr lang="cs-CZ" sz="2000" dirty="0"/>
              <a:t>Matematika a její aplikace,</a:t>
            </a:r>
          </a:p>
          <a:p>
            <a:pPr marL="342900" lvl="0" indent="-342900">
              <a:buFont typeface="Arial" panose="020B0604020202020204" pitchFamily="34" charset="0"/>
              <a:buChar char="•"/>
            </a:pPr>
            <a:r>
              <a:rPr lang="cs-CZ" sz="2000" dirty="0"/>
              <a:t>Člověk a příroda (Fyzika, Chemie, Přírodopis, Zeměpis),</a:t>
            </a:r>
          </a:p>
          <a:p>
            <a:pPr marL="342900" lvl="0" indent="-342900">
              <a:buFont typeface="Arial" panose="020B0604020202020204" pitchFamily="34" charset="0"/>
              <a:buChar char="•"/>
            </a:pPr>
            <a:r>
              <a:rPr lang="cs-CZ" sz="2000" dirty="0"/>
              <a:t>Člověk a svět práce,</a:t>
            </a:r>
          </a:p>
          <a:p>
            <a:r>
              <a:rPr lang="cs-CZ" sz="2000" dirty="0" smtClean="0"/>
              <a:t>a </a:t>
            </a:r>
            <a:r>
              <a:rPr lang="cs-CZ" sz="2000" dirty="0"/>
              <a:t>průřezové témata RVP ZV:</a:t>
            </a:r>
          </a:p>
          <a:p>
            <a:pPr marL="342900" lvl="0" indent="-342900">
              <a:buFont typeface="Arial" panose="020B0604020202020204" pitchFamily="34" charset="0"/>
              <a:buChar char="•"/>
            </a:pPr>
            <a:r>
              <a:rPr lang="cs-CZ" sz="2000" dirty="0" err="1"/>
              <a:t>Enviromentální</a:t>
            </a:r>
            <a:r>
              <a:rPr lang="cs-CZ" sz="2000" dirty="0"/>
              <a:t> výchova.</a:t>
            </a:r>
          </a:p>
          <a:p>
            <a:pPr lvl="0"/>
            <a:endParaRPr lang="cs-CZ" sz="2000" dirty="0"/>
          </a:p>
          <a:p>
            <a:r>
              <a:rPr lang="cs-CZ" sz="2000" dirty="0"/>
              <a:t>Tyto oblasti a obory musí mít škola zpracované ve svém Školním vzdělávacím programu (ŠVP). Oblast Člověk a svět práce lze do ŠVP zapracovat a předložit aktualizovanou část ŠVP s první </a:t>
            </a:r>
            <a:r>
              <a:rPr lang="cs-CZ" sz="2000" dirty="0" err="1"/>
              <a:t>ZoU</a:t>
            </a:r>
            <a:r>
              <a:rPr lang="cs-CZ" sz="2000" dirty="0"/>
              <a:t> projektu. </a:t>
            </a:r>
          </a:p>
          <a:p>
            <a:pPr marL="285750" indent="-285750" algn="just">
              <a:buFont typeface="Arial" panose="020B0604020202020204" pitchFamily="34" charset="0"/>
              <a:buChar char="•"/>
            </a:pPr>
            <a:endParaRPr lang="cs-CZ" sz="2000" b="1" dirty="0">
              <a:solidFill>
                <a:schemeClr val="tx2"/>
              </a:solidFill>
            </a:endParaRP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Nadpis 3"/>
          <p:cNvSpPr>
            <a:spLocks noGrp="1"/>
          </p:cNvSpPr>
          <p:nvPr>
            <p:ph type="title"/>
          </p:nvPr>
        </p:nvSpPr>
        <p:spPr>
          <a:xfrm>
            <a:off x="457200" y="128652"/>
            <a:ext cx="8229600" cy="822325"/>
          </a:xfrm>
        </p:spPr>
        <p:txBody>
          <a:bodyPr/>
          <a:lstStyle/>
          <a:p>
            <a:pPr algn="ctr"/>
            <a:r>
              <a:rPr lang="cs-CZ" dirty="0" smtClean="0"/>
              <a:t>Klíčové kompetence</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5925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57393" y="932688"/>
            <a:ext cx="8003232" cy="5266944"/>
          </a:xfrm>
        </p:spPr>
        <p:txBody>
          <a:bodyPr numCol="1">
            <a:noAutofit/>
          </a:bodyPr>
          <a:lstStyle/>
          <a:p>
            <a:r>
              <a:rPr lang="cs-CZ" sz="2000" dirty="0"/>
              <a:t>Součástí projektu podpořeného zařízení musí být vždy realizována hlavní aktivita </a:t>
            </a:r>
            <a:r>
              <a:rPr lang="cs-CZ" sz="2000" b="1" dirty="0"/>
              <a:t>„stavby a stavební práce spojené s výstavbou infrastruktury základních škol včetně vybudování přípojky pro přivedení inženýrských sítí“ </a:t>
            </a:r>
            <a:r>
              <a:rPr lang="cs-CZ" sz="2000" dirty="0"/>
              <a:t>nebo</a:t>
            </a:r>
            <a:r>
              <a:rPr lang="cs-CZ" sz="2000" b="1" dirty="0"/>
              <a:t> „rekonstrukce a stavební úpravy stávající infrastruktury (včetně zabezpečení bezbariérovosti dle vyhlášky č. 398/2009 Sb.)“.</a:t>
            </a:r>
          </a:p>
          <a:p>
            <a:endParaRPr lang="cs-CZ" sz="2000" dirty="0"/>
          </a:p>
          <a:p>
            <a:r>
              <a:rPr lang="cs-CZ" sz="2000" dirty="0"/>
              <a:t>Bude upraveno v aktualizaci Specifických pravidel 1.1. Dle verze 1.0 lze nakupovat vybavení s vazbou na klíčové kompetence pouze do stavebně podpořených učeben, ve verzi 1.1 postačí, pokud budou realizovány stavební práce v rámci školy. </a:t>
            </a:r>
          </a:p>
          <a:p>
            <a:r>
              <a:rPr lang="cs-CZ" sz="2000" dirty="0" smtClean="0"/>
              <a:t>Aktualizace </a:t>
            </a:r>
            <a:r>
              <a:rPr lang="cs-CZ" sz="2000" dirty="0"/>
              <a:t>Specifických pravidel 1.1 bude vydána před zahájením příjmu </a:t>
            </a:r>
            <a:r>
              <a:rPr lang="cs-CZ" sz="2000" dirty="0" smtClean="0"/>
              <a:t>žádostí</a:t>
            </a:r>
            <a:r>
              <a:rPr lang="cs-CZ" sz="2000" dirty="0" smtClean="0"/>
              <a:t>.</a:t>
            </a:r>
          </a:p>
          <a:p>
            <a:r>
              <a:rPr lang="cs-CZ" sz="2000" b="1" dirty="0">
                <a:solidFill>
                  <a:srgbClr val="FF0000"/>
                </a:solidFill>
              </a:rPr>
              <a:t>Samostatný nákup vybavení pro ZŠ není z IROP možný. </a:t>
            </a:r>
            <a:endParaRPr lang="cs-CZ" sz="2000" b="1" dirty="0" smtClean="0">
              <a:solidFill>
                <a:srgbClr val="FF0000"/>
              </a:solidFill>
            </a:endParaRPr>
          </a:p>
          <a:p>
            <a:r>
              <a:rPr lang="cs-CZ" sz="2000" b="1" dirty="0" smtClean="0">
                <a:solidFill>
                  <a:srgbClr val="0070C0"/>
                </a:solidFill>
              </a:rPr>
              <a:t>Na </a:t>
            </a:r>
            <a:r>
              <a:rPr lang="cs-CZ" sz="2000" b="1" dirty="0">
                <a:solidFill>
                  <a:srgbClr val="0070C0"/>
                </a:solidFill>
              </a:rPr>
              <a:t>hlavní aktivity projektu musí být vynaloženo minimálně 85 % celkových způsobilých výdajů projektu.</a:t>
            </a:r>
          </a:p>
          <a:p>
            <a:endParaRPr lang="cs-CZ" sz="80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normAutofit/>
          </a:bodyPr>
          <a:lstStyle/>
          <a:p>
            <a:pPr algn="ctr"/>
            <a:r>
              <a:rPr lang="cs-CZ"/>
              <a:t>Hlavní podporované </a:t>
            </a:r>
            <a:r>
              <a:rPr lang="cs-CZ" smtClean="0"/>
              <a:t>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390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57393" y="932688"/>
            <a:ext cx="8003232" cy="5266944"/>
          </a:xfrm>
        </p:spPr>
        <p:txBody>
          <a:bodyPr numCol="1">
            <a:noAutofit/>
          </a:bodyPr>
          <a:lstStyle/>
          <a:p>
            <a:pPr marL="342900" indent="-342900" algn="just">
              <a:buFont typeface="Arial" panose="020B0604020202020204" pitchFamily="34" charset="0"/>
              <a:buChar char="•"/>
            </a:pPr>
            <a:r>
              <a:rPr lang="cs-CZ" sz="1600" b="1" dirty="0">
                <a:solidFill>
                  <a:srgbClr val="0070C0"/>
                </a:solidFill>
                <a:cs typeface="Arial"/>
              </a:rPr>
              <a:t>stavby a stavební práce spojené s výstavbou infrastruktury základních škol včetně vybudování přípojky pro přivedení inženýrských sítí</a:t>
            </a:r>
            <a:r>
              <a:rPr lang="cs-CZ" sz="1600" b="1" dirty="0" smtClean="0">
                <a:solidFill>
                  <a:srgbClr val="0070C0"/>
                </a:solidFill>
                <a:cs typeface="Arial"/>
              </a:rPr>
              <a:t>: </a:t>
            </a:r>
            <a:endParaRPr lang="cs-CZ" sz="1600" b="1" dirty="0">
              <a:solidFill>
                <a:srgbClr val="0070C0"/>
              </a:solidFill>
              <a:cs typeface="Arial"/>
            </a:endParaRPr>
          </a:p>
          <a:p>
            <a:pPr lvl="1">
              <a:spcBef>
                <a:spcPts val="0"/>
              </a:spcBef>
              <a:buFont typeface="Arial" panose="020B0604020202020204" pitchFamily="34" charset="0"/>
              <a:buChar char="•"/>
            </a:pPr>
            <a:r>
              <a:rPr lang="cs-CZ" sz="1600" b="0" dirty="0" smtClean="0">
                <a:solidFill>
                  <a:schemeClr val="tx1"/>
                </a:solidFill>
              </a:rPr>
              <a:t>laboratoře</a:t>
            </a:r>
            <a:r>
              <a:rPr lang="cs-CZ" sz="1600" b="0" dirty="0">
                <a:solidFill>
                  <a:schemeClr val="tx1"/>
                </a:solidFill>
              </a:rPr>
              <a:t>, dílny, odborné a specializované učebny a výukové prostory ve vazbě na klíčové kompetence pro IROP, nezbytné zázemí těchto učeben (např. šatny k dílnám, sociální zázemí, přípravny, sklady pomůcek, úklidové komory),</a:t>
            </a:r>
          </a:p>
          <a:p>
            <a:pPr lvl="1">
              <a:spcBef>
                <a:spcPts val="0"/>
              </a:spcBef>
              <a:buFont typeface="Arial" panose="020B0604020202020204" pitchFamily="34" charset="0"/>
              <a:buChar char="•"/>
            </a:pPr>
            <a:r>
              <a:rPr lang="cs-CZ" sz="1600" b="0" dirty="0">
                <a:solidFill>
                  <a:schemeClr val="tx1"/>
                </a:solidFill>
              </a:rPr>
              <a:t>odborné kabinety ve vazbě na klíčové kompetence IROP,</a:t>
            </a:r>
          </a:p>
          <a:p>
            <a:pPr lvl="1">
              <a:spcBef>
                <a:spcPts val="0"/>
              </a:spcBef>
              <a:buFont typeface="Arial" panose="020B0604020202020204" pitchFamily="34" charset="0"/>
              <a:buChar char="•"/>
            </a:pPr>
            <a:r>
              <a:rPr lang="cs-CZ" sz="1600" b="0" dirty="0">
                <a:solidFill>
                  <a:schemeClr val="tx1"/>
                </a:solidFill>
              </a:rPr>
              <a:t>školní poradenské pracoviště v budově školy,</a:t>
            </a:r>
          </a:p>
          <a:p>
            <a:pPr lvl="1">
              <a:spcBef>
                <a:spcPts val="0"/>
              </a:spcBef>
              <a:buFont typeface="Arial" panose="020B0604020202020204" pitchFamily="34" charset="0"/>
              <a:buChar char="•"/>
            </a:pPr>
            <a:r>
              <a:rPr lang="cs-CZ" sz="1600" b="0" dirty="0">
                <a:solidFill>
                  <a:schemeClr val="tx1"/>
                </a:solidFill>
              </a:rPr>
              <a:t>nové kmenové učebny za účelem rozšíření kapacity školy, šatny a toalety pro potřeby nově vybudovaných kapacit - </a:t>
            </a:r>
            <a:r>
              <a:rPr lang="cs-CZ" altLang="cs-CZ" sz="1600" b="0" dirty="0">
                <a:solidFill>
                  <a:srgbClr val="FF0000"/>
                </a:solidFill>
              </a:rPr>
              <a:t>pouze výzva č. 47</a:t>
            </a:r>
            <a:r>
              <a:rPr lang="cs-CZ" sz="1600" b="0" dirty="0">
                <a:solidFill>
                  <a:schemeClr val="tx1"/>
                </a:solidFill>
              </a:rPr>
              <a:t>, </a:t>
            </a:r>
          </a:p>
          <a:p>
            <a:pPr lvl="1">
              <a:spcBef>
                <a:spcPts val="0"/>
              </a:spcBef>
              <a:buFont typeface="Arial" panose="020B0604020202020204" pitchFamily="34" charset="0"/>
              <a:buChar char="•"/>
            </a:pPr>
            <a:r>
              <a:rPr lang="cs-CZ" sz="1600" b="0" dirty="0">
                <a:solidFill>
                  <a:schemeClr val="tx1"/>
                </a:solidFill>
              </a:rPr>
              <a:t>nové kabinety ve vazbě na rozšiřování kapacit školy - </a:t>
            </a:r>
            <a:r>
              <a:rPr lang="cs-CZ" altLang="cs-CZ" sz="1600" b="0" dirty="0">
                <a:solidFill>
                  <a:srgbClr val="FF0000"/>
                </a:solidFill>
              </a:rPr>
              <a:t>pouze </a:t>
            </a:r>
            <a:r>
              <a:rPr lang="cs-CZ" altLang="cs-CZ" sz="1600" b="0" dirty="0" smtClean="0">
                <a:solidFill>
                  <a:srgbClr val="FF0000"/>
                </a:solidFill>
              </a:rPr>
              <a:t>výzva č</a:t>
            </a:r>
            <a:r>
              <a:rPr lang="cs-CZ" altLang="cs-CZ" sz="1600" b="0" dirty="0">
                <a:solidFill>
                  <a:srgbClr val="FF0000"/>
                </a:solidFill>
              </a:rPr>
              <a:t>. 47</a:t>
            </a:r>
            <a:r>
              <a:rPr lang="cs-CZ" sz="1600" b="0" dirty="0">
                <a:solidFill>
                  <a:schemeClr val="tx1"/>
                </a:solidFill>
              </a:rPr>
              <a:t>,</a:t>
            </a:r>
          </a:p>
          <a:p>
            <a:pPr lvl="1">
              <a:spcBef>
                <a:spcPts val="0"/>
              </a:spcBef>
              <a:buFont typeface="Arial" panose="020B0604020202020204" pitchFamily="34" charset="0"/>
              <a:buChar char="•"/>
            </a:pPr>
            <a:r>
              <a:rPr lang="cs-CZ" sz="1600" b="0" dirty="0">
                <a:solidFill>
                  <a:schemeClr val="tx1"/>
                </a:solidFill>
              </a:rPr>
              <a:t>chodby, vstupní a spojovací prostory nezbytné pro propojení nově vybudovaných </a:t>
            </a:r>
            <a:r>
              <a:rPr lang="cs-CZ" sz="1600" b="0" dirty="0" smtClean="0">
                <a:solidFill>
                  <a:schemeClr val="tx1"/>
                </a:solidFill>
              </a:rPr>
              <a:t>prostor</a:t>
            </a:r>
            <a:r>
              <a:rPr lang="cs-CZ" sz="1600" b="0" dirty="0">
                <a:solidFill>
                  <a:schemeClr val="tx1"/>
                </a:solidFill>
              </a:rPr>
              <a:t>;</a:t>
            </a:r>
            <a:endParaRPr lang="cs-CZ" sz="1600" b="0" dirty="0" smtClean="0">
              <a:solidFill>
                <a:schemeClr val="tx1"/>
              </a:solidFill>
            </a:endParaRPr>
          </a:p>
          <a:p>
            <a:pPr marL="285750" lvl="1" indent="-285750">
              <a:spcBef>
                <a:spcPts val="0"/>
              </a:spcBef>
            </a:pPr>
            <a:r>
              <a:rPr lang="cs-CZ" sz="1600" dirty="0">
                <a:solidFill>
                  <a:srgbClr val="0070C0"/>
                </a:solidFill>
                <a:cs typeface="Arial"/>
              </a:rPr>
              <a:t>stavby a stavební úpravy objektu dle vyhlášky č. 398/2009 Sb. související s podporou sociální inkluze v celé budově (např. zajištění bezbariérového přístupu</a:t>
            </a:r>
            <a:r>
              <a:rPr lang="cs-CZ" sz="1600" dirty="0" smtClean="0">
                <a:solidFill>
                  <a:srgbClr val="0070C0"/>
                </a:solidFill>
                <a:cs typeface="Arial"/>
              </a:rPr>
              <a:t>);</a:t>
            </a:r>
            <a:endParaRPr lang="cs-CZ" sz="1600" dirty="0">
              <a:solidFill>
                <a:srgbClr val="0070C0"/>
              </a:solidFill>
              <a:cs typeface="Arial"/>
            </a:endParaRPr>
          </a:p>
          <a:p>
            <a:pPr marL="285750" lvl="1" indent="-285750">
              <a:spcBef>
                <a:spcPts val="0"/>
              </a:spcBef>
            </a:pPr>
            <a:r>
              <a:rPr lang="cs-CZ" sz="1600" dirty="0" smtClean="0">
                <a:solidFill>
                  <a:srgbClr val="0070C0"/>
                </a:solidFill>
                <a:cs typeface="Arial"/>
              </a:rPr>
              <a:t>budování </a:t>
            </a:r>
            <a:r>
              <a:rPr lang="cs-CZ" sz="1600" dirty="0">
                <a:solidFill>
                  <a:srgbClr val="0070C0"/>
                </a:solidFill>
                <a:cs typeface="Arial"/>
              </a:rPr>
              <a:t>a modernizace související inženýrské sítě (vodovod, kanalizace, plyn, elektrické vedení) v rámci stavby, která je součástí projektu a projektové dokumentace stavby (způsobilým výdajem je přípojka realizovaná i mimo pozemek hlavní stavby, pokud je tato přípojka součástí projektové dokumentace a souvisí s realizovaným projektem);</a:t>
            </a: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normAutofit/>
          </a:bodyPr>
          <a:lstStyle/>
          <a:p>
            <a:pPr algn="ctr"/>
            <a:r>
              <a:rPr lang="cs-CZ"/>
              <a:t>Hlavní podporované </a:t>
            </a:r>
            <a:r>
              <a:rPr lang="cs-CZ" smtClean="0"/>
              <a:t>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2805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57393" y="932688"/>
            <a:ext cx="8003232" cy="5266944"/>
          </a:xfrm>
        </p:spPr>
        <p:txBody>
          <a:bodyPr numCol="1">
            <a:noAutofit/>
          </a:bodyPr>
          <a:lstStyle/>
          <a:p>
            <a:pPr marL="342900" lvl="0" indent="-342900" algn="just">
              <a:buFont typeface="Arial" panose="020B0604020202020204" pitchFamily="34" charset="0"/>
              <a:buChar char="•"/>
            </a:pPr>
            <a:r>
              <a:rPr lang="cs-CZ" sz="1600" b="1" dirty="0">
                <a:solidFill>
                  <a:srgbClr val="0070C0"/>
                </a:solidFill>
                <a:cs typeface="Arial"/>
              </a:rPr>
              <a:t>nákup </a:t>
            </a:r>
            <a:r>
              <a:rPr lang="cs-CZ" sz="1600" b="1" dirty="0" smtClean="0">
                <a:solidFill>
                  <a:srgbClr val="0070C0"/>
                </a:solidFill>
                <a:cs typeface="Arial"/>
              </a:rPr>
              <a:t>budovy:</a:t>
            </a:r>
            <a:r>
              <a:rPr lang="cs-CZ" sz="1600" dirty="0" smtClean="0">
                <a:cs typeface="Arial"/>
              </a:rPr>
              <a:t> </a:t>
            </a:r>
            <a:r>
              <a:rPr lang="cs-CZ" sz="1600" dirty="0" smtClean="0"/>
              <a:t>(</a:t>
            </a:r>
            <a:r>
              <a:rPr lang="cs-CZ" sz="1600" dirty="0"/>
              <a:t>celé nebo její části), která bude sloužit základnímu vzdělávání, včetně pozemku na kterém budova </a:t>
            </a:r>
            <a:r>
              <a:rPr lang="cs-CZ" sz="1600" dirty="0" smtClean="0"/>
              <a:t>stojí;</a:t>
            </a:r>
            <a:endParaRPr lang="cs-CZ" sz="1600" dirty="0"/>
          </a:p>
          <a:p>
            <a:pPr marL="342900" lvl="0" indent="-342900" algn="just">
              <a:buFont typeface="Arial" panose="020B0604020202020204" pitchFamily="34" charset="0"/>
              <a:buChar char="•"/>
            </a:pPr>
            <a:r>
              <a:rPr lang="cs-CZ" sz="1600" b="1" dirty="0">
                <a:solidFill>
                  <a:srgbClr val="0070C0"/>
                </a:solidFill>
                <a:cs typeface="Arial"/>
              </a:rPr>
              <a:t>pořízení vybavení budov a </a:t>
            </a:r>
            <a:r>
              <a:rPr lang="cs-CZ" sz="1600" b="1" dirty="0" smtClean="0">
                <a:solidFill>
                  <a:srgbClr val="0070C0"/>
                </a:solidFill>
                <a:cs typeface="Arial"/>
              </a:rPr>
              <a:t>učeben:</a:t>
            </a:r>
            <a:endParaRPr lang="cs-CZ" sz="1600" dirty="0" smtClean="0">
              <a:cs typeface="Arial"/>
            </a:endParaRPr>
          </a:p>
          <a:p>
            <a:pPr marL="720000" indent="-457200">
              <a:buFont typeface="Arial" panose="020B0604020202020204" pitchFamily="34" charset="0"/>
              <a:buChar char="•"/>
            </a:pPr>
            <a:r>
              <a:rPr lang="cs-CZ" sz="1600" dirty="0"/>
              <a:t>pořízení nábytku a vybavení laboratoří, dílen, odborných a specializovaných učeben, kabinetů ve vazbě na klíčové kompetence IROP včetně nezbytného zázemí těchto učeben,</a:t>
            </a:r>
          </a:p>
          <a:p>
            <a:pPr marL="720000" lvl="0" indent="-457200">
              <a:buFont typeface="Arial" panose="020B0604020202020204" pitchFamily="34" charset="0"/>
              <a:buChar char="•"/>
            </a:pPr>
            <a:r>
              <a:rPr lang="cs-CZ" sz="1600" dirty="0" smtClean="0"/>
              <a:t>nákup </a:t>
            </a:r>
            <a:r>
              <a:rPr lang="cs-CZ" sz="1600" dirty="0"/>
              <a:t>výukových pomůcek a technického vybavení laboratoří, dílen, odborných a specializovaných učeben, výukových prostor a kabinetů (přípraven) ve vazbě na klíčové kompetence IROP (např. laboratorní soustavy, měřící zařízení, nářadí, SW a HW vybavení ve vazbě na klíčové kompetence: výuku cizích jazyků, přírodní vědy, technické a řemeslné obory a odborné učebny počítačů), </a:t>
            </a:r>
          </a:p>
          <a:p>
            <a:pPr marL="720000" lvl="0" indent="-457200">
              <a:buFont typeface="Arial" panose="020B0604020202020204" pitchFamily="34" charset="0"/>
              <a:buChar char="•"/>
            </a:pPr>
            <a:r>
              <a:rPr lang="cs-CZ" sz="1600" dirty="0"/>
              <a:t>pořízení nábytku a vybavení poradenských pracovišť,</a:t>
            </a:r>
          </a:p>
          <a:p>
            <a:pPr marL="720000" lvl="0" indent="-457200">
              <a:buFont typeface="Arial" panose="020B0604020202020204" pitchFamily="34" charset="0"/>
              <a:buChar char="•"/>
            </a:pPr>
            <a:r>
              <a:rPr lang="cs-CZ" sz="1600" dirty="0"/>
              <a:t>pořízení nábytku nově vybudovaných chodeb, vstupních a spojovacích prostor,</a:t>
            </a:r>
          </a:p>
          <a:p>
            <a:pPr marL="720000" lvl="0" indent="-457200">
              <a:buFont typeface="Arial" panose="020B0604020202020204" pitchFamily="34" charset="0"/>
              <a:buChar char="•"/>
            </a:pPr>
            <a:r>
              <a:rPr lang="cs-CZ" sz="1600" dirty="0"/>
              <a:t>pořízení nábytku a vybavení nových kmenových učeben, šaten, toalet a kabinetů ve vazbě na zvýšenou kapacitu - </a:t>
            </a:r>
            <a:r>
              <a:rPr lang="cs-CZ" altLang="cs-CZ" sz="1600" b="1" dirty="0">
                <a:solidFill>
                  <a:srgbClr val="FF0000"/>
                </a:solidFill>
              </a:rPr>
              <a:t>pouze výzva č. 47</a:t>
            </a:r>
            <a:r>
              <a:rPr lang="cs-CZ" sz="1600" dirty="0"/>
              <a:t>,</a:t>
            </a:r>
          </a:p>
          <a:p>
            <a:pPr marL="720000" lvl="0" indent="-457200">
              <a:buFont typeface="Arial" panose="020B0604020202020204" pitchFamily="34" charset="0"/>
              <a:buChar char="•"/>
            </a:pPr>
            <a:r>
              <a:rPr lang="cs-CZ" sz="1600" dirty="0"/>
              <a:t>vybavení venkovních výukových prostor s vazbou na klíčové kompetence IROP,</a:t>
            </a:r>
          </a:p>
          <a:p>
            <a:pPr marL="342900" lvl="0" indent="-342900" algn="just">
              <a:buFont typeface="Arial" panose="020B0604020202020204" pitchFamily="34" charset="0"/>
              <a:buChar char="•"/>
            </a:pPr>
            <a:r>
              <a:rPr lang="cs-CZ" sz="1600" b="1" dirty="0" smtClean="0">
                <a:solidFill>
                  <a:srgbClr val="0070C0"/>
                </a:solidFill>
                <a:cs typeface="Arial"/>
              </a:rPr>
              <a:t>pořízení </a:t>
            </a:r>
            <a:r>
              <a:rPr lang="cs-CZ" sz="1600" b="1" dirty="0">
                <a:solidFill>
                  <a:srgbClr val="0070C0"/>
                </a:solidFill>
                <a:cs typeface="Arial"/>
              </a:rPr>
              <a:t>kompenzačních </a:t>
            </a:r>
            <a:r>
              <a:rPr lang="cs-CZ" sz="1600" b="1" dirty="0" smtClean="0">
                <a:solidFill>
                  <a:srgbClr val="0070C0"/>
                </a:solidFill>
                <a:cs typeface="Arial"/>
              </a:rPr>
              <a:t>pomůcek;</a:t>
            </a:r>
            <a:endParaRPr lang="cs-CZ" sz="1600" b="1" dirty="0">
              <a:solidFill>
                <a:srgbClr val="0070C0"/>
              </a:solidFill>
              <a:cs typeface="Arial"/>
            </a:endParaRP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normAutofit/>
          </a:bodyPr>
          <a:lstStyle/>
          <a:p>
            <a:pPr algn="ctr"/>
            <a:r>
              <a:rPr lang="cs-CZ"/>
              <a:t>Hlavní podporované </a:t>
            </a:r>
            <a:r>
              <a:rPr lang="cs-CZ" smtClean="0"/>
              <a:t>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5680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57393" y="932688"/>
            <a:ext cx="8003232" cy="5266944"/>
          </a:xfrm>
        </p:spPr>
        <p:txBody>
          <a:bodyPr numCol="1">
            <a:noAutofit/>
          </a:bodyPr>
          <a:lstStyle/>
          <a:p>
            <a:pPr marL="342900" indent="-342900" algn="just">
              <a:buFont typeface="Arial" panose="020B0604020202020204" pitchFamily="34" charset="0"/>
              <a:buChar char="•"/>
            </a:pPr>
            <a:r>
              <a:rPr lang="cs-CZ" b="1" dirty="0">
                <a:solidFill>
                  <a:srgbClr val="0070C0"/>
                </a:solidFill>
                <a:cs typeface="Arial"/>
              </a:rPr>
              <a:t>zajištění vnitřní konektivity školy a připojení k </a:t>
            </a:r>
            <a:r>
              <a:rPr lang="cs-CZ" b="1" dirty="0" smtClean="0">
                <a:solidFill>
                  <a:srgbClr val="0070C0"/>
                </a:solidFill>
                <a:cs typeface="Arial"/>
              </a:rPr>
              <a:t>internetu:</a:t>
            </a:r>
            <a:endParaRPr lang="cs-CZ" b="1" dirty="0">
              <a:solidFill>
                <a:srgbClr val="0070C0"/>
              </a:solidFill>
              <a:cs typeface="Arial"/>
            </a:endParaRPr>
          </a:p>
          <a:p>
            <a:pPr marL="720000" lvl="0" indent="-457200">
              <a:spcBef>
                <a:spcPts val="0"/>
              </a:spcBef>
              <a:spcAft>
                <a:spcPts val="0"/>
              </a:spcAft>
              <a:buFont typeface="Arial" panose="020B0604020202020204" pitchFamily="34" charset="0"/>
              <a:buChar char="•"/>
            </a:pPr>
            <a:r>
              <a:rPr lang="cs-CZ" dirty="0" smtClean="0"/>
              <a:t>Konektivita </a:t>
            </a:r>
            <a:r>
              <a:rPr lang="cs-CZ" dirty="0"/>
              <a:t>školy k veřejnému internetu (WAN) - viz příloha č. 9 Pravidel)</a:t>
            </a:r>
          </a:p>
          <a:p>
            <a:pPr marL="1440000" lvl="1" indent="-457200">
              <a:spcBef>
                <a:spcPts val="0"/>
              </a:spcBef>
            </a:pPr>
            <a:r>
              <a:rPr lang="cs-CZ" sz="1800" b="0" dirty="0">
                <a:solidFill>
                  <a:schemeClr val="tx1"/>
                </a:solidFill>
              </a:rPr>
              <a:t>síťové zařízení WAN-LAN,</a:t>
            </a:r>
          </a:p>
          <a:p>
            <a:pPr marL="1440000" lvl="1" indent="-457200">
              <a:spcBef>
                <a:spcPts val="0"/>
              </a:spcBef>
            </a:pPr>
            <a:r>
              <a:rPr lang="cs-CZ" sz="1800" b="0" dirty="0">
                <a:solidFill>
                  <a:schemeClr val="tx1"/>
                </a:solidFill>
              </a:rPr>
              <a:t>bezpečnostní zařízení,</a:t>
            </a:r>
          </a:p>
          <a:p>
            <a:pPr marL="1440000" lvl="1" indent="-457200">
              <a:spcBef>
                <a:spcPts val="0"/>
              </a:spcBef>
            </a:pPr>
            <a:r>
              <a:rPr lang="cs-CZ" sz="1800" b="0" dirty="0">
                <a:solidFill>
                  <a:schemeClr val="tx1"/>
                </a:solidFill>
              </a:rPr>
              <a:t>nezbytné vybavení a vedení poslední míle k přípojnému bodu poskytovatele internetu popř. propojení budov školy (rádiový přijímač, anténní zařízení, metalické nebo optické vedení na pozemku a v budovách školy),</a:t>
            </a:r>
          </a:p>
          <a:p>
            <a:pPr marL="1440000" lvl="1" indent="-457200">
              <a:spcBef>
                <a:spcPts val="0"/>
              </a:spcBef>
            </a:pPr>
            <a:r>
              <a:rPr lang="cs-CZ" sz="1800" b="0" dirty="0">
                <a:solidFill>
                  <a:schemeClr val="tx1"/>
                </a:solidFill>
              </a:rPr>
              <a:t>nezbytné licence SW a nákup HW související s funkcionalitou síťového nebo bezpečnostního zařízení,</a:t>
            </a:r>
          </a:p>
          <a:p>
            <a:pPr marL="1440000" lvl="1" indent="-457200">
              <a:spcBef>
                <a:spcPts val="0"/>
              </a:spcBef>
            </a:pPr>
            <a:r>
              <a:rPr lang="cs-CZ" sz="1800" b="0" dirty="0">
                <a:solidFill>
                  <a:schemeClr val="tx1"/>
                </a:solidFill>
              </a:rPr>
              <a:t>nezbytné vybavení pro umístění, instalaci a provoz technologie,</a:t>
            </a:r>
          </a:p>
          <a:p>
            <a:pPr marL="720000" indent="-457200">
              <a:spcBef>
                <a:spcPts val="0"/>
              </a:spcBef>
              <a:spcAft>
                <a:spcPts val="0"/>
              </a:spcAft>
              <a:buFont typeface="Arial" panose="020B0604020202020204" pitchFamily="34" charset="0"/>
              <a:buChar char="•"/>
            </a:pPr>
            <a:r>
              <a:rPr lang="cs-CZ" dirty="0"/>
              <a:t>Vnitřní konektivita školy (LAN) - viz příloha č. 9 Pravidel)</a:t>
            </a:r>
          </a:p>
          <a:p>
            <a:pPr marL="1440000" lvl="1" indent="-457200">
              <a:spcBef>
                <a:spcPts val="0"/>
              </a:spcBef>
            </a:pPr>
            <a:r>
              <a:rPr lang="cs-CZ" sz="1800" b="0" dirty="0">
                <a:solidFill>
                  <a:schemeClr val="tx1"/>
                </a:solidFill>
              </a:rPr>
              <a:t>aktivní prvky, servery, síťové sondy a analyzátory, </a:t>
            </a:r>
            <a:r>
              <a:rPr lang="cs-CZ" sz="1800" b="0" dirty="0" err="1">
                <a:solidFill>
                  <a:schemeClr val="tx1"/>
                </a:solidFill>
              </a:rPr>
              <a:t>wifi</a:t>
            </a:r>
            <a:r>
              <a:rPr lang="cs-CZ" sz="1800" b="0" dirty="0">
                <a:solidFill>
                  <a:schemeClr val="tx1"/>
                </a:solidFill>
              </a:rPr>
              <a:t> vysílače, systém centrálního řízení </a:t>
            </a:r>
            <a:r>
              <a:rPr lang="cs-CZ" sz="1800" b="0" dirty="0" err="1">
                <a:solidFill>
                  <a:schemeClr val="tx1"/>
                </a:solidFill>
              </a:rPr>
              <a:t>wifi</a:t>
            </a:r>
            <a:r>
              <a:rPr lang="cs-CZ" sz="1800" b="0" dirty="0">
                <a:solidFill>
                  <a:schemeClr val="tx1"/>
                </a:solidFill>
              </a:rPr>
              <a:t> (centrální řadiče), úložiště pro kolektory; SW nezbytný pro provoz infrastruktury (licence OS, přístupové licence), standardní záruka</a:t>
            </a:r>
          </a:p>
          <a:p>
            <a:pPr marL="720000" indent="-457200">
              <a:spcBef>
                <a:spcPts val="0"/>
              </a:spcBef>
              <a:spcAft>
                <a:spcPts val="0"/>
              </a:spcAft>
              <a:buFont typeface="Arial" panose="020B0604020202020204" pitchFamily="34" charset="0"/>
              <a:buChar char="•"/>
            </a:pPr>
            <a:r>
              <a:rPr lang="cs-CZ" dirty="0"/>
              <a:t>Další bezpečnostní prvky  - viz příloha č. 9 Pravidel)</a:t>
            </a:r>
          </a:p>
          <a:p>
            <a:pPr marL="1440000" lvl="1" indent="-457200">
              <a:spcBef>
                <a:spcPts val="0"/>
              </a:spcBef>
            </a:pPr>
            <a:r>
              <a:rPr lang="cs-CZ" sz="1800" b="0" dirty="0">
                <a:solidFill>
                  <a:schemeClr val="tx1"/>
                </a:solidFill>
              </a:rPr>
              <a:t>SW, HW, licence, náklady na implementaci a integraci přímo související s pořizovaným SW a HW.</a:t>
            </a: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normAutofit/>
          </a:bodyPr>
          <a:lstStyle/>
          <a:p>
            <a:pPr algn="ctr"/>
            <a:r>
              <a:rPr lang="cs-CZ"/>
              <a:t>Hlavní podporované </a:t>
            </a:r>
            <a:r>
              <a:rPr lang="cs-CZ" smtClean="0"/>
              <a:t>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1246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52659" y="932689"/>
            <a:ext cx="8134141" cy="5267144"/>
          </a:xfrm>
        </p:spPr>
        <p:txBody>
          <a:bodyPr numCol="1">
            <a:noAutofit/>
          </a:bodyPr>
          <a:lstStyle/>
          <a:p>
            <a:pPr algn="just">
              <a:spcBef>
                <a:spcPts val="0"/>
              </a:spcBef>
              <a:spcAft>
                <a:spcPts val="0"/>
              </a:spcAft>
            </a:pPr>
            <a:r>
              <a:rPr lang="cs-CZ" sz="2000" b="1" dirty="0">
                <a:solidFill>
                  <a:srgbClr val="00529C"/>
                </a:solidFill>
              </a:rPr>
              <a:t>Na </a:t>
            </a:r>
            <a:r>
              <a:rPr lang="cs-CZ" sz="2000" b="1" dirty="0" smtClean="0">
                <a:solidFill>
                  <a:srgbClr val="00529C"/>
                </a:solidFill>
              </a:rPr>
              <a:t>vedlejší aktivity </a:t>
            </a:r>
            <a:r>
              <a:rPr lang="cs-CZ" sz="2000" b="1" dirty="0">
                <a:solidFill>
                  <a:srgbClr val="00529C"/>
                </a:solidFill>
              </a:rPr>
              <a:t>projektu </a:t>
            </a:r>
            <a:r>
              <a:rPr lang="cs-CZ" sz="2000" b="1" dirty="0" smtClean="0">
                <a:solidFill>
                  <a:srgbClr val="00529C"/>
                </a:solidFill>
              </a:rPr>
              <a:t>může být </a:t>
            </a:r>
            <a:r>
              <a:rPr lang="cs-CZ" sz="2000" b="1" dirty="0">
                <a:solidFill>
                  <a:srgbClr val="00529C"/>
                </a:solidFill>
              </a:rPr>
              <a:t>vynaloženo </a:t>
            </a:r>
            <a:r>
              <a:rPr lang="cs-CZ" sz="2000" b="1" dirty="0" smtClean="0">
                <a:solidFill>
                  <a:srgbClr val="00529C"/>
                </a:solidFill>
              </a:rPr>
              <a:t>maximálně 15 </a:t>
            </a:r>
            <a:r>
              <a:rPr lang="cs-CZ" sz="2000" b="1" dirty="0">
                <a:solidFill>
                  <a:srgbClr val="00529C"/>
                </a:solidFill>
              </a:rPr>
              <a:t>% celkových způsobilých výdajů projektu.</a:t>
            </a:r>
          </a:p>
          <a:p>
            <a:pPr marL="342900" lvl="0" indent="-342900">
              <a:buFont typeface="Arial" panose="020B0604020202020204" pitchFamily="34" charset="0"/>
              <a:buChar char="•"/>
            </a:pPr>
            <a:r>
              <a:rPr lang="cs-CZ" sz="2000" dirty="0"/>
              <a:t>nákup pozemku pro výstavbu nové budovy nebo přístavbu stávající budovy ZŠ (do 10 % celkových způsobilých výdajů projektu),</a:t>
            </a:r>
          </a:p>
          <a:p>
            <a:pPr marL="342900" lvl="0" indent="-342900">
              <a:buFont typeface="Arial" panose="020B0604020202020204" pitchFamily="34" charset="0"/>
              <a:buChar char="•"/>
            </a:pPr>
            <a:r>
              <a:rPr lang="cs-CZ" sz="2000" dirty="0"/>
              <a:t>demolice budov v areálu školy, jejichž odstranění souvisí s realizací projektu, </a:t>
            </a:r>
          </a:p>
          <a:p>
            <a:pPr marL="342900" lvl="0" indent="-342900">
              <a:buFont typeface="Arial" panose="020B0604020202020204" pitchFamily="34" charset="0"/>
              <a:buChar char="•"/>
            </a:pPr>
            <a:r>
              <a:rPr lang="cs-CZ" sz="2000" dirty="0"/>
              <a:t>pořízení bezpečnostních prvků a zařízení u vstupu do budovy (např. elektronické zabezpečení vstupu do budovy),</a:t>
            </a:r>
          </a:p>
          <a:p>
            <a:pPr marL="342900" lvl="0" indent="-342900">
              <a:buFont typeface="Arial" panose="020B0604020202020204" pitchFamily="34" charset="0"/>
              <a:buChar char="•"/>
            </a:pPr>
            <a:r>
              <a:rPr lang="cs-CZ" sz="2000" dirty="0"/>
              <a:t>úpravy venkovního prostranství v areálu zařízení ZŠ (zeleň, přístupové cesty v areálu školy/školského zařízení, oplocení, parkové úpravy, pořízení a obnova mobiliáře, např. lavičky) a přístřešky nevyžadující stavební povolení,</a:t>
            </a:r>
          </a:p>
          <a:p>
            <a:pPr marL="342900" lvl="0" indent="-342900">
              <a:buFont typeface="Arial" panose="020B0604020202020204" pitchFamily="34" charset="0"/>
              <a:buChar char="•"/>
            </a:pPr>
            <a:r>
              <a:rPr lang="cs-CZ" sz="2000" dirty="0"/>
              <a:t>zabezpečení výstavby (technický dozor investora, BOZP, autorský dozor),</a:t>
            </a:r>
          </a:p>
          <a:p>
            <a:pPr marL="342900" lvl="0" indent="-342900">
              <a:buFont typeface="Arial" panose="020B0604020202020204" pitchFamily="34" charset="0"/>
              <a:buChar char="•"/>
            </a:pPr>
            <a:r>
              <a:rPr lang="cs-CZ" sz="2000" dirty="0"/>
              <a:t>projektová dokumentace stavby, EIA, </a:t>
            </a: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a:xfrm>
            <a:off x="321547" y="110364"/>
            <a:ext cx="8480809" cy="822325"/>
          </a:xfrm>
        </p:spPr>
        <p:txBody>
          <a:bodyPr>
            <a:normAutofit/>
          </a:bodyPr>
          <a:lstStyle/>
          <a:p>
            <a:pPr algn="ctr"/>
            <a:r>
              <a:rPr lang="cs-CZ" dirty="0"/>
              <a:t>Vedlejší podporované </a:t>
            </a:r>
            <a:r>
              <a:rPr lang="cs-CZ" dirty="0" smtClean="0"/>
              <a:t>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5586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52659" y="932689"/>
            <a:ext cx="8134141" cy="5267144"/>
          </a:xfrm>
        </p:spPr>
        <p:txBody>
          <a:bodyPr numCol="1">
            <a:noAutofit/>
          </a:bodyPr>
          <a:lstStyle/>
          <a:p>
            <a:pPr marL="342900" lvl="0" indent="-342900">
              <a:buFont typeface="Arial" panose="020B0604020202020204" pitchFamily="34" charset="0"/>
              <a:buChar char="•"/>
            </a:pPr>
            <a:r>
              <a:rPr lang="cs-CZ" sz="2000" dirty="0"/>
              <a:t>pořízení služeb bezprostředně souvisejících s realizací projektu (příprava a realizace zadávacích a výběrových řízení, zpracování studie proveditelnosti),</a:t>
            </a:r>
          </a:p>
          <a:p>
            <a:pPr marL="342900" lvl="0" indent="-342900">
              <a:buFont typeface="Arial" panose="020B0604020202020204" pitchFamily="34" charset="0"/>
              <a:buChar char="•"/>
            </a:pPr>
            <a:r>
              <a:rPr lang="cs-CZ" sz="2000" dirty="0"/>
              <a:t>nákup služeb, které jsou součástí pořízení dlouhodobého hmotného a nehmotného majetku, nejsou-li tyto služby součástí pořizovací ceny vybavení, </a:t>
            </a:r>
          </a:p>
          <a:p>
            <a:pPr marL="342900" lvl="0" indent="-342900">
              <a:buFont typeface="Arial" panose="020B0604020202020204" pitchFamily="34" charset="0"/>
              <a:buChar char="•"/>
            </a:pPr>
            <a:r>
              <a:rPr lang="cs-CZ" sz="2000" dirty="0"/>
              <a:t>povinná publicita (viz kap. 13 Obecných pravidel</a:t>
            </a:r>
            <a:r>
              <a:rPr lang="cs-CZ" sz="2000" dirty="0" smtClean="0"/>
              <a:t>).</a:t>
            </a:r>
            <a:endParaRPr lang="cs-CZ" sz="2000" dirty="0"/>
          </a:p>
          <a:p>
            <a:pPr lvl="0"/>
            <a:endParaRPr lang="cs-CZ" sz="2000" dirty="0"/>
          </a:p>
          <a:p>
            <a:pPr lvl="0"/>
            <a:r>
              <a:rPr lang="cs-CZ" sz="2000" b="1" dirty="0">
                <a:solidFill>
                  <a:srgbClr val="0070C0"/>
                </a:solidFill>
              </a:rPr>
              <a:t>DPH – pro výdaje na hlavní i vedlejší způsobilé </a:t>
            </a:r>
            <a:r>
              <a:rPr lang="cs-CZ" sz="2000" b="1" dirty="0" smtClean="0">
                <a:solidFill>
                  <a:srgbClr val="0070C0"/>
                </a:solidFill>
              </a:rPr>
              <a:t>výdaje</a:t>
            </a:r>
          </a:p>
          <a:p>
            <a:pPr marL="285750" lvl="0" indent="-285750">
              <a:buFont typeface="Arial" panose="020B0604020202020204" pitchFamily="34" charset="0"/>
              <a:buChar char="•"/>
            </a:pPr>
            <a:r>
              <a:rPr lang="cs-CZ" b="0" dirty="0" smtClean="0">
                <a:solidFill>
                  <a:schemeClr val="tx1"/>
                </a:solidFill>
              </a:rPr>
              <a:t>pokud </a:t>
            </a:r>
            <a:r>
              <a:rPr lang="cs-CZ" b="0" dirty="0">
                <a:solidFill>
                  <a:schemeClr val="tx1"/>
                </a:solidFill>
              </a:rPr>
              <a:t>nemá plátce DPH k podporovaným </a:t>
            </a:r>
            <a:r>
              <a:rPr lang="cs-CZ" b="0" dirty="0" smtClean="0">
                <a:solidFill>
                  <a:schemeClr val="tx1"/>
                </a:solidFill>
              </a:rPr>
              <a:t>hlavním/vedlejším </a:t>
            </a:r>
            <a:r>
              <a:rPr lang="cs-CZ" b="0" dirty="0">
                <a:solidFill>
                  <a:schemeClr val="tx1"/>
                </a:solidFill>
              </a:rPr>
              <a:t>aktivitám nárok na odpočet </a:t>
            </a:r>
            <a:r>
              <a:rPr lang="cs-CZ" b="0" dirty="0" smtClean="0">
                <a:solidFill>
                  <a:schemeClr val="tx1"/>
                </a:solidFill>
              </a:rPr>
              <a:t>vstupu,</a:t>
            </a:r>
          </a:p>
          <a:p>
            <a:pPr marL="285750" lvl="0" indent="-285750">
              <a:buFont typeface="Arial" panose="020B0604020202020204" pitchFamily="34" charset="0"/>
              <a:buChar char="•"/>
            </a:pPr>
            <a:r>
              <a:rPr lang="cs-CZ" b="0" dirty="0" smtClean="0">
                <a:solidFill>
                  <a:schemeClr val="tx1"/>
                </a:solidFill>
              </a:rPr>
              <a:t>DPH </a:t>
            </a:r>
            <a:r>
              <a:rPr lang="cs-CZ" b="0" dirty="0">
                <a:solidFill>
                  <a:schemeClr val="tx1"/>
                </a:solidFill>
              </a:rPr>
              <a:t>je způsobilým výdajem, je-li způsobilým výdajem plnění, ke kterému se </a:t>
            </a:r>
            <a:r>
              <a:rPr lang="cs-CZ" b="0" dirty="0" smtClean="0">
                <a:solidFill>
                  <a:schemeClr val="tx1"/>
                </a:solidFill>
              </a:rPr>
              <a:t>vztahuje</a:t>
            </a:r>
          </a:p>
          <a:p>
            <a:pPr marL="285750" lvl="0" indent="-285750">
              <a:buFont typeface="Arial" panose="020B0604020202020204" pitchFamily="34" charset="0"/>
              <a:buChar char="•"/>
            </a:pPr>
            <a:r>
              <a:rPr lang="cs-CZ" b="0" dirty="0" smtClean="0">
                <a:solidFill>
                  <a:schemeClr val="tx1"/>
                </a:solidFill>
              </a:rPr>
              <a:t>pokud </a:t>
            </a:r>
            <a:r>
              <a:rPr lang="cs-CZ" b="0" dirty="0">
                <a:solidFill>
                  <a:schemeClr val="tx1"/>
                </a:solidFill>
              </a:rPr>
              <a:t>je žadatel neplátce DPH.</a:t>
            </a: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a:xfrm>
            <a:off x="321547" y="110364"/>
            <a:ext cx="8480809" cy="822325"/>
          </a:xfrm>
        </p:spPr>
        <p:txBody>
          <a:bodyPr>
            <a:normAutofit/>
          </a:bodyPr>
          <a:lstStyle/>
          <a:p>
            <a:pPr algn="ctr"/>
            <a:r>
              <a:rPr lang="cs-CZ" dirty="0"/>
              <a:t>Vedlejší podporované </a:t>
            </a:r>
            <a:r>
              <a:rPr lang="cs-CZ" dirty="0" smtClean="0"/>
              <a:t>aktivity</a:t>
            </a:r>
            <a:endParaRPr lang="cs-CZ" dirty="0"/>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2765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954593"/>
            <a:ext cx="8229600" cy="5171571"/>
          </a:xfrm>
        </p:spPr>
        <p:txBody>
          <a:bodyPr>
            <a:noAutofit/>
          </a:bodyPr>
          <a:lstStyle/>
          <a:p>
            <a:pPr marL="285750" indent="-285750">
              <a:buFont typeface="Arial" panose="020B0604020202020204" pitchFamily="34" charset="0"/>
              <a:buChar char="•"/>
            </a:pPr>
            <a:r>
              <a:rPr lang="cs-CZ" altLang="cs-CZ" dirty="0"/>
              <a:t>nákup budov určených k </a:t>
            </a:r>
            <a:r>
              <a:rPr lang="cs-CZ" altLang="cs-CZ" dirty="0" smtClean="0"/>
              <a:t>demolici,</a:t>
            </a:r>
            <a:endParaRPr lang="cs-CZ" altLang="cs-CZ" dirty="0"/>
          </a:p>
          <a:p>
            <a:pPr marL="285750" lvl="0" indent="-285750">
              <a:buFont typeface="Arial" panose="020B0604020202020204" pitchFamily="34" charset="0"/>
              <a:buChar char="•"/>
            </a:pPr>
            <a:r>
              <a:rPr lang="cs-CZ" dirty="0"/>
              <a:t>výdaje na výstavbu/rekonstrukce a vybavení škol a školních budov bez vazby na hlavní aktivity projektu (např. rekonstrukce a vybavení stávající kmenové učebny),</a:t>
            </a:r>
          </a:p>
          <a:p>
            <a:pPr marL="285750" lvl="0" indent="-285750">
              <a:buFont typeface="Arial" panose="020B0604020202020204" pitchFamily="34" charset="0"/>
              <a:buChar char="•"/>
            </a:pPr>
            <a:r>
              <a:rPr lang="cs-CZ" dirty="0"/>
              <a:t>výdaje na výstavbu/rekonstrukci a vybavení kuchyně či jídelny určené k stravování žáků,</a:t>
            </a:r>
          </a:p>
          <a:p>
            <a:pPr marL="285750" lvl="0" indent="-285750">
              <a:buFont typeface="Arial" panose="020B0604020202020204" pitchFamily="34" charset="0"/>
              <a:buChar char="•"/>
            </a:pPr>
            <a:r>
              <a:rPr lang="cs-CZ" dirty="0"/>
              <a:t>výdaje na výstavbu/rekonstrukci tělocvičny,</a:t>
            </a:r>
          </a:p>
          <a:p>
            <a:pPr marL="285750" lvl="0" indent="-285750">
              <a:buFont typeface="Arial" panose="020B0604020202020204" pitchFamily="34" charset="0"/>
              <a:buChar char="•"/>
            </a:pPr>
            <a:r>
              <a:rPr lang="cs-CZ" dirty="0"/>
              <a:t>výdaje na výstavbu/rekonstrukci víceúčelových sportovních hřišť, bazénů,</a:t>
            </a:r>
          </a:p>
          <a:p>
            <a:pPr marL="285750" lvl="0" indent="-285750">
              <a:buFont typeface="Arial" panose="020B0604020202020204" pitchFamily="34" charset="0"/>
              <a:buChar char="•"/>
            </a:pPr>
            <a:r>
              <a:rPr lang="cs-CZ" dirty="0"/>
              <a:t>výdaje na výstavbu/rekonstrukci čističky odpadních vod,</a:t>
            </a:r>
          </a:p>
          <a:p>
            <a:pPr marL="285750" lvl="0" indent="-285750">
              <a:buFont typeface="Arial" panose="020B0604020202020204" pitchFamily="34" charset="0"/>
              <a:buChar char="•"/>
            </a:pPr>
            <a:r>
              <a:rPr lang="cs-CZ" dirty="0"/>
              <a:t>solární panely a další zdroje energie pro provoz stávajících prostorů školy či školského zařízení,</a:t>
            </a:r>
          </a:p>
          <a:p>
            <a:pPr marL="285750" lvl="0" indent="-285750">
              <a:buFont typeface="Arial" panose="020B0604020202020204" pitchFamily="34" charset="0"/>
              <a:buChar char="•"/>
            </a:pPr>
            <a:r>
              <a:rPr lang="cs-CZ" dirty="0"/>
              <a:t>výdaje na zateplování a rekonstrukce fasád stávajících budov škol a školních zařízení (zateplovací systémy jsou způsobilé pouze v části přístavby či nástavby stávající školní budovy</a:t>
            </a:r>
            <a:r>
              <a:rPr lang="cs-CZ" dirty="0" smtClean="0"/>
              <a:t>),</a:t>
            </a:r>
          </a:p>
          <a:p>
            <a:pPr marL="285750" indent="-285750">
              <a:buFont typeface="Arial" panose="020B0604020202020204" pitchFamily="34" charset="0"/>
              <a:buChar char="•"/>
            </a:pPr>
            <a:r>
              <a:rPr lang="cs-CZ" dirty="0"/>
              <a:t>výdaje na výměnu oken stávajících budov škol a školských zařízení (nová okna lze pořídit pouze pro odborné učebny s vazbou na klíčové kompetence </a:t>
            </a:r>
            <a:r>
              <a:rPr lang="cs-CZ" dirty="0" smtClean="0"/>
              <a:t>a u výzvy č. 47 i pro </a:t>
            </a:r>
            <a:r>
              <a:rPr lang="cs-CZ" i="1" dirty="0" smtClean="0"/>
              <a:t>nové </a:t>
            </a:r>
            <a:r>
              <a:rPr lang="cs-CZ" i="1" dirty="0"/>
              <a:t>kmenové učebny</a:t>
            </a:r>
            <a:r>
              <a:rPr lang="cs-CZ" dirty="0"/>
              <a:t> dotčené </a:t>
            </a:r>
            <a:r>
              <a:rPr lang="cs-CZ" dirty="0" smtClean="0"/>
              <a:t>projektem),</a:t>
            </a:r>
            <a:endParaRPr lang="cs-CZ"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lstStyle/>
          <a:p>
            <a:pPr algn="ctr"/>
            <a:r>
              <a:rPr lang="cs-CZ" dirty="0" smtClean="0"/>
              <a:t>Nezpůsobilé výdaje</a:t>
            </a:r>
            <a:endParaRPr lang="cs-CZ" sz="2400"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226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084263"/>
            <a:ext cx="8229600" cy="5041901"/>
          </a:xfrm>
        </p:spPr>
        <p:txBody>
          <a:bodyPr>
            <a:normAutofit/>
          </a:bodyPr>
          <a:lstStyle/>
          <a:p>
            <a:r>
              <a:rPr lang="cs-CZ" dirty="0">
                <a:latin typeface="Myriad Pro"/>
              </a:rPr>
              <a:t>Harmonogram výzev IROP 2016 a 2017 je dostupný na </a:t>
            </a:r>
            <a:r>
              <a:rPr lang="cs-CZ" dirty="0">
                <a:latin typeface="Myriad Pro"/>
                <a:hlinkClick r:id="rId2"/>
              </a:rPr>
              <a:t>http://www.dotaceEu.cz/IROP</a:t>
            </a:r>
            <a:r>
              <a:rPr lang="cs-CZ" dirty="0">
                <a:latin typeface="Myriad Pro"/>
              </a:rPr>
              <a:t> v sekci „</a:t>
            </a:r>
            <a:r>
              <a:rPr lang="cs-CZ" dirty="0">
                <a:solidFill>
                  <a:srgbClr val="0033CC"/>
                </a:solidFill>
                <a:latin typeface="Myriad Pro"/>
              </a:rPr>
              <a:t>Dokumentace</a:t>
            </a:r>
            <a:r>
              <a:rPr lang="cs-CZ" dirty="0">
                <a:latin typeface="Myriad Pro"/>
              </a:rPr>
              <a:t>“ (Harmonogram výzev).</a:t>
            </a:r>
          </a:p>
          <a:p>
            <a:endParaRPr lang="cs-CZ" dirty="0" smtClean="0"/>
          </a:p>
          <a:p>
            <a:endParaRPr lang="cs-CZ"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smtClean="0"/>
              <a:t>46</a:t>
            </a:r>
            <a:r>
              <a:rPr lang="en-US" sz="1000" dirty="0" smtClean="0"/>
              <a:t> </a:t>
            </a:r>
            <a:r>
              <a:rPr lang="cs-CZ" sz="1000" dirty="0" smtClean="0"/>
              <a:t>„Infrastruktura základních škol“</a:t>
            </a:r>
            <a:endParaRPr lang="cs-CZ" sz="1000" dirty="0"/>
          </a:p>
          <a:p>
            <a:pPr lvl="0"/>
            <a:r>
              <a:rPr lang="cs-CZ" sz="1000" dirty="0"/>
              <a:t>Výzva č. </a:t>
            </a:r>
            <a:r>
              <a:rPr lang="cs-CZ" sz="1000" dirty="0" smtClean="0"/>
              <a:t>47 „Infrastruktura základních škol (SVL)“</a:t>
            </a:r>
            <a:endParaRPr lang="cs-CZ" sz="1000" dirty="0"/>
          </a:p>
        </p:txBody>
      </p:sp>
      <p:sp>
        <p:nvSpPr>
          <p:cNvPr id="4" name="Nadpis 3"/>
          <p:cNvSpPr>
            <a:spLocks noGrp="1"/>
          </p:cNvSpPr>
          <p:nvPr>
            <p:ph type="title"/>
          </p:nvPr>
        </p:nvSpPr>
        <p:spPr/>
        <p:txBody>
          <a:bodyPr/>
          <a:lstStyle/>
          <a:p>
            <a:pPr algn="ctr"/>
            <a:r>
              <a:rPr lang="cs-CZ" dirty="0"/>
              <a:t>Základní informace o </a:t>
            </a:r>
            <a:r>
              <a:rPr lang="cs-CZ" dirty="0" smtClean="0"/>
              <a:t>výzvách SC 2.4</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1890808"/>
            <a:ext cx="82851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786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954593"/>
            <a:ext cx="8229600" cy="5171571"/>
          </a:xfrm>
        </p:spPr>
        <p:txBody>
          <a:bodyPr>
            <a:noAutofit/>
          </a:bodyPr>
          <a:lstStyle/>
          <a:p>
            <a:pPr marL="285750" lvl="0" indent="-285750">
              <a:buFont typeface="Arial" panose="020B0604020202020204" pitchFamily="34" charset="0"/>
              <a:buChar char="•"/>
            </a:pPr>
            <a:r>
              <a:rPr lang="cs-CZ" dirty="0"/>
              <a:t>výdaje na rekonstrukci střechy stávajících budov škol a školských zařízení, pokud půdní vestavbou či nástavbou nedošlo k rozšíření odborných učeben s vazbou na klíčové kompetence </a:t>
            </a:r>
            <a:r>
              <a:rPr lang="cs-CZ" i="1" dirty="0" smtClean="0"/>
              <a:t>či u výzvy č. 47 i ke </a:t>
            </a:r>
            <a:r>
              <a:rPr lang="cs-CZ" i="1" dirty="0"/>
              <a:t>vzniku nových kmenových učeben</a:t>
            </a:r>
            <a:r>
              <a:rPr lang="cs-CZ" dirty="0"/>
              <a:t>, </a:t>
            </a:r>
          </a:p>
          <a:p>
            <a:pPr marL="285750" lvl="0" indent="-285750">
              <a:buFont typeface="Arial" panose="020B0604020202020204" pitchFamily="34" charset="0"/>
              <a:buChar char="•"/>
            </a:pPr>
            <a:r>
              <a:rPr lang="cs-CZ" dirty="0"/>
              <a:t>výdaje na výstavbu/rekonstrukci venkovních učeben bez vazeb na klíčové kompetence IROP,</a:t>
            </a:r>
          </a:p>
          <a:p>
            <a:pPr marL="285750" lvl="0" indent="-285750">
              <a:buFont typeface="Arial" panose="020B0604020202020204" pitchFamily="34" charset="0"/>
              <a:buChar char="•"/>
            </a:pPr>
            <a:r>
              <a:rPr lang="cs-CZ" dirty="0"/>
              <a:t>nákup elektroniky a HW bez vazby na klíčové kompetence (cizí jazyk, přírodní vědy, technické a řemeslné obory), odbornou učebnu počítačů, </a:t>
            </a:r>
            <a:r>
              <a:rPr lang="cs-CZ" dirty="0" smtClean="0"/>
              <a:t>konektivitu </a:t>
            </a:r>
            <a:r>
              <a:rPr lang="cs-CZ" dirty="0"/>
              <a:t>školy nebo kompenzační pomůcky</a:t>
            </a:r>
            <a:r>
              <a:rPr lang="cs-CZ" dirty="0" smtClean="0"/>
              <a:t>, či u výzvy č. 47 bez vazby na nové kmenové učebny, </a:t>
            </a:r>
            <a:endParaRPr lang="cs-CZ" dirty="0"/>
          </a:p>
          <a:p>
            <a:pPr marL="285750" lvl="0" indent="-285750">
              <a:buFont typeface="Arial" panose="020B0604020202020204" pitchFamily="34" charset="0"/>
              <a:buChar char="•"/>
            </a:pPr>
            <a:r>
              <a:rPr lang="cs-CZ" dirty="0"/>
              <a:t>výdaje na dokoupení SW bez vazby na klíčové kompetence (cizí jazyk, přírodní vědy, technické a řemeslné obory), odbornou učebnu počítačů, konektivitu školy nebo kompenzační pomůcky, či u výzvy č. 47 bez vazby na nové kmenové učebny, </a:t>
            </a:r>
            <a:endParaRPr lang="cs-CZ" dirty="0" smtClean="0"/>
          </a:p>
          <a:p>
            <a:pPr marL="285750" lvl="0" indent="-285750">
              <a:buFont typeface="Arial" panose="020B0604020202020204" pitchFamily="34" charset="0"/>
              <a:buChar char="•"/>
            </a:pPr>
            <a:r>
              <a:rPr lang="cs-CZ" dirty="0"/>
              <a:t>herní prvky,</a:t>
            </a:r>
          </a:p>
          <a:p>
            <a:pPr marL="285750" lvl="0" indent="-285750">
              <a:buFont typeface="Arial" panose="020B0604020202020204" pitchFamily="34" charset="0"/>
              <a:buChar char="•"/>
            </a:pPr>
            <a:r>
              <a:rPr lang="cs-CZ" dirty="0"/>
              <a:t>mobilní učebny bez vazby na oborné učebny pro klíčové kompetence IROP,</a:t>
            </a:r>
          </a:p>
          <a:p>
            <a:pPr marL="285750" lvl="0" indent="-285750">
              <a:buFont typeface="Arial" panose="020B0604020202020204" pitchFamily="34" charset="0"/>
              <a:buChar char="•"/>
            </a:pPr>
            <a:r>
              <a:rPr lang="cs-CZ" dirty="0"/>
              <a:t>náklady na vedlejší podporované aktivity, které budou přesahovat 15 % z celkových způsobilých výdajů projektu,</a:t>
            </a:r>
          </a:p>
          <a:p>
            <a:pPr marL="285750" lvl="0" indent="-285750">
              <a:buFont typeface="Arial" panose="020B0604020202020204" pitchFamily="34" charset="0"/>
              <a:buChar char="•"/>
            </a:pPr>
            <a:r>
              <a:rPr lang="cs-CZ" dirty="0"/>
              <a:t>znalecké posudky, cla, manka, provize, nájemné, platy, pokuty… </a:t>
            </a: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lstStyle/>
          <a:p>
            <a:pPr algn="ctr"/>
            <a:r>
              <a:rPr lang="cs-CZ" dirty="0" smtClean="0"/>
              <a:t>Nezpůsobilé výdaje</a:t>
            </a:r>
            <a:endParaRPr lang="cs-CZ" sz="2400"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7000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954593"/>
            <a:ext cx="8229600" cy="5171571"/>
          </a:xfrm>
        </p:spPr>
        <p:txBody>
          <a:bodyPr>
            <a:noAutofit/>
          </a:bodyPr>
          <a:lstStyle/>
          <a:p>
            <a:pPr marL="285750" lvl="0" indent="-285750">
              <a:buFont typeface="Arial" panose="020B0604020202020204" pitchFamily="34" charset="0"/>
              <a:buChar char="•"/>
            </a:pPr>
            <a:r>
              <a:rPr lang="cs-CZ" dirty="0" smtClean="0"/>
              <a:t>výdaje </a:t>
            </a:r>
            <a:r>
              <a:rPr lang="cs-CZ" dirty="0"/>
              <a:t>na konektivitu</a:t>
            </a:r>
          </a:p>
          <a:p>
            <a:pPr lvl="1">
              <a:spcBef>
                <a:spcPts val="0"/>
              </a:spcBef>
            </a:pPr>
            <a:r>
              <a:rPr lang="cs-CZ" sz="1600" b="0" dirty="0">
                <a:solidFill>
                  <a:schemeClr val="tx1"/>
                </a:solidFill>
              </a:rPr>
              <a:t>zřizovací a provozní náklady na zajištění připojení školy k internetu podle standardů konektivity v příloze č. 9 těchto Pravidel,</a:t>
            </a:r>
          </a:p>
          <a:p>
            <a:pPr lvl="1">
              <a:spcBef>
                <a:spcPts val="0"/>
              </a:spcBef>
            </a:pPr>
            <a:r>
              <a:rPr lang="cs-CZ" sz="1600" b="0" dirty="0">
                <a:solidFill>
                  <a:schemeClr val="tx1"/>
                </a:solidFill>
              </a:rPr>
              <a:t>kabelové a radiové trasy mimo areál školy,</a:t>
            </a:r>
          </a:p>
          <a:p>
            <a:pPr lvl="1">
              <a:spcBef>
                <a:spcPts val="0"/>
              </a:spcBef>
            </a:pPr>
            <a:r>
              <a:rPr lang="cs-CZ" sz="1600" b="0" dirty="0">
                <a:solidFill>
                  <a:schemeClr val="tx1"/>
                </a:solidFill>
              </a:rPr>
              <a:t>pronájem vlnové délky („lambdy“) ve vlákně, které není ve vlastnictví příjemce,</a:t>
            </a:r>
          </a:p>
          <a:p>
            <a:pPr lvl="1">
              <a:spcBef>
                <a:spcPts val="0"/>
              </a:spcBef>
            </a:pPr>
            <a:r>
              <a:rPr lang="cs-CZ" sz="1600" b="0" dirty="0">
                <a:solidFill>
                  <a:schemeClr val="tx1"/>
                </a:solidFill>
              </a:rPr>
              <a:t>náklady na licenční poplatky ČTÚ,</a:t>
            </a:r>
          </a:p>
          <a:p>
            <a:pPr lvl="1">
              <a:spcBef>
                <a:spcPts val="0"/>
              </a:spcBef>
            </a:pPr>
            <a:r>
              <a:rPr lang="cs-CZ" sz="1600" b="0" dirty="0">
                <a:solidFill>
                  <a:schemeClr val="tx1"/>
                </a:solidFill>
              </a:rPr>
              <a:t>počítačové stanice, </a:t>
            </a:r>
            <a:endParaRPr lang="cs-CZ" sz="1600" b="0" dirty="0" smtClean="0">
              <a:solidFill>
                <a:schemeClr val="tx1"/>
              </a:solidFill>
            </a:endParaRPr>
          </a:p>
          <a:p>
            <a:pPr lvl="1">
              <a:spcBef>
                <a:spcPts val="0"/>
              </a:spcBef>
            </a:pPr>
            <a:r>
              <a:rPr lang="cs-CZ" sz="1600" b="0" dirty="0">
                <a:solidFill>
                  <a:schemeClr val="tx1"/>
                </a:solidFill>
              </a:rPr>
              <a:t>služby údržby aktivních prvků a bezpečnostních zařízení s výjimkou standardní záruky,</a:t>
            </a:r>
          </a:p>
          <a:p>
            <a:pPr lvl="1">
              <a:spcBef>
                <a:spcPts val="0"/>
              </a:spcBef>
            </a:pPr>
            <a:r>
              <a:rPr lang="cs-CZ" sz="1600" b="0" dirty="0">
                <a:solidFill>
                  <a:schemeClr val="tx1"/>
                </a:solidFill>
              </a:rPr>
              <a:t>povinné servisní poplatky, </a:t>
            </a:r>
          </a:p>
          <a:p>
            <a:pPr lvl="1">
              <a:spcBef>
                <a:spcPts val="0"/>
              </a:spcBef>
            </a:pPr>
            <a:r>
              <a:rPr lang="cs-CZ" sz="1600" b="0" dirty="0">
                <a:solidFill>
                  <a:schemeClr val="tx1"/>
                </a:solidFill>
              </a:rPr>
              <a:t>realizace poskytnutí formou služby kromě služeb přímo souvisejících s dodávkou a implementací HW a SW, </a:t>
            </a:r>
          </a:p>
          <a:p>
            <a:pPr lvl="1">
              <a:spcBef>
                <a:spcPts val="0"/>
              </a:spcBef>
            </a:pPr>
            <a:r>
              <a:rPr lang="cs-CZ" sz="1600" b="0" dirty="0" err="1">
                <a:solidFill>
                  <a:schemeClr val="tx1"/>
                </a:solidFill>
              </a:rPr>
              <a:t>cloudové</a:t>
            </a:r>
            <a:r>
              <a:rPr lang="cs-CZ" sz="1600" b="0" dirty="0">
                <a:solidFill>
                  <a:schemeClr val="tx1"/>
                </a:solidFill>
              </a:rPr>
              <a:t> služby (např. </a:t>
            </a:r>
            <a:r>
              <a:rPr lang="cs-CZ" sz="1600" b="0" dirty="0" err="1">
                <a:solidFill>
                  <a:schemeClr val="tx1"/>
                </a:solidFill>
              </a:rPr>
              <a:t>cloud</a:t>
            </a:r>
            <a:r>
              <a:rPr lang="cs-CZ" sz="1600" b="0" dirty="0">
                <a:solidFill>
                  <a:schemeClr val="tx1"/>
                </a:solidFill>
              </a:rPr>
              <a:t> management) po ukončení realizace projektu,</a:t>
            </a:r>
          </a:p>
          <a:p>
            <a:pPr lvl="1">
              <a:spcBef>
                <a:spcPts val="0"/>
              </a:spcBef>
            </a:pPr>
            <a:r>
              <a:rPr lang="cs-CZ" sz="1600" b="0" dirty="0">
                <a:solidFill>
                  <a:schemeClr val="tx1"/>
                </a:solidFill>
              </a:rPr>
              <a:t>služby údržby aktivních prvků a bezpečnostních zařízení s výjimkou standardní záruky,</a:t>
            </a:r>
          </a:p>
          <a:p>
            <a:pPr lvl="1">
              <a:spcBef>
                <a:spcPts val="0"/>
              </a:spcBef>
            </a:pPr>
            <a:r>
              <a:rPr lang="cs-CZ" sz="1600" b="0" dirty="0">
                <a:solidFill>
                  <a:schemeClr val="tx1"/>
                </a:solidFill>
              </a:rPr>
              <a:t>záruční a pozáruční servis, rozšířená záruka, </a:t>
            </a:r>
          </a:p>
          <a:p>
            <a:pPr lvl="1">
              <a:spcBef>
                <a:spcPts val="0"/>
              </a:spcBef>
            </a:pPr>
            <a:r>
              <a:rPr lang="cs-CZ" sz="1600" b="0" dirty="0">
                <a:solidFill>
                  <a:schemeClr val="tx1"/>
                </a:solidFill>
              </a:rPr>
              <a:t>vypracování postupů, standardů a politik pro ochranu a řešení bezpečnosti uživatelů, zařízení, infrastruktury a služeb školy,</a:t>
            </a:r>
          </a:p>
          <a:p>
            <a:pPr lvl="1">
              <a:spcBef>
                <a:spcPts val="0"/>
              </a:spcBef>
            </a:pPr>
            <a:r>
              <a:rPr lang="cs-CZ" sz="1600" b="0" dirty="0">
                <a:solidFill>
                  <a:schemeClr val="tx1"/>
                </a:solidFill>
              </a:rPr>
              <a:t>vzdělávání a osvěta studentů a pedagogických pracovníků v oblasti kybernetické </a:t>
            </a:r>
            <a:r>
              <a:rPr lang="cs-CZ" sz="1600" b="0" dirty="0" smtClean="0">
                <a:solidFill>
                  <a:schemeClr val="tx1"/>
                </a:solidFill>
              </a:rPr>
              <a:t>bezpečnosti.</a:t>
            </a:r>
          </a:p>
          <a:p>
            <a:pPr marL="457200" lvl="1" indent="0">
              <a:spcBef>
                <a:spcPts val="0"/>
              </a:spcBef>
              <a:buNone/>
            </a:pPr>
            <a:endParaRPr lang="cs-CZ" altLang="ja-JP" sz="1600" b="0" dirty="0" smtClean="0">
              <a:solidFill>
                <a:schemeClr val="tx1"/>
              </a:solidFill>
            </a:endParaRPr>
          </a:p>
          <a:p>
            <a:pPr marL="0" lvl="1" indent="0">
              <a:spcBef>
                <a:spcPts val="0"/>
              </a:spcBef>
              <a:buNone/>
            </a:pPr>
            <a:r>
              <a:rPr lang="en-US" altLang="ja-JP" sz="1600" dirty="0" smtClean="0">
                <a:solidFill>
                  <a:schemeClr val="tx2"/>
                </a:solidFill>
              </a:rPr>
              <a:t>Nez</a:t>
            </a:r>
            <a:r>
              <a:rPr lang="cs-CZ" altLang="ja-JP" sz="1600" dirty="0">
                <a:solidFill>
                  <a:schemeClr val="tx2"/>
                </a:solidFill>
              </a:rPr>
              <a:t>p</a:t>
            </a:r>
            <a:r>
              <a:rPr lang="en-US" altLang="ja-JP" sz="1600" dirty="0" err="1">
                <a:solidFill>
                  <a:schemeClr val="tx2"/>
                </a:solidFill>
              </a:rPr>
              <a:t>ůsobilé</a:t>
            </a:r>
            <a:r>
              <a:rPr lang="ja-JP" altLang="en-US" sz="1600" dirty="0">
                <a:solidFill>
                  <a:schemeClr val="tx2"/>
                </a:solidFill>
              </a:rPr>
              <a:t> </a:t>
            </a:r>
            <a:r>
              <a:rPr lang="pl-PL" altLang="ja-JP" sz="1600" dirty="0">
                <a:solidFill>
                  <a:schemeClr val="tx2"/>
                </a:solidFill>
              </a:rPr>
              <a:t>výdaje jsou vždy hrazeny ze zdrojů</a:t>
            </a:r>
            <a:r>
              <a:rPr lang="ja-JP" altLang="en-US" sz="1600" dirty="0">
                <a:solidFill>
                  <a:schemeClr val="tx2"/>
                </a:solidFill>
              </a:rPr>
              <a:t> </a:t>
            </a:r>
            <a:r>
              <a:rPr lang="cs-CZ" altLang="ja-JP" sz="1600" dirty="0">
                <a:solidFill>
                  <a:schemeClr val="tx2"/>
                </a:solidFill>
              </a:rPr>
              <a:t>p</a:t>
            </a:r>
            <a:r>
              <a:rPr lang="en-US" altLang="ja-JP" sz="1600" dirty="0" err="1">
                <a:solidFill>
                  <a:schemeClr val="tx2"/>
                </a:solidFill>
              </a:rPr>
              <a:t>říjemce</a:t>
            </a:r>
            <a:r>
              <a:rPr lang="en-US" altLang="ja-JP" sz="1600" dirty="0">
                <a:solidFill>
                  <a:schemeClr val="tx2"/>
                </a:solidFill>
              </a:rPr>
              <a:t>.</a:t>
            </a:r>
            <a:endParaRPr lang="cs-CZ" altLang="ja-JP" sz="1600" dirty="0">
              <a:solidFill>
                <a:schemeClr val="tx2"/>
              </a:solidFill>
            </a:endParaRPr>
          </a:p>
          <a:p>
            <a:pPr lvl="1">
              <a:spcBef>
                <a:spcPts val="0"/>
              </a:spcBef>
            </a:pPr>
            <a:endParaRPr lang="cs-CZ" sz="1600" b="0" dirty="0" smtClean="0">
              <a:solidFill>
                <a:schemeClr val="tx1"/>
              </a:solidFill>
            </a:endParaRPr>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lstStyle/>
          <a:p>
            <a:pPr algn="ctr"/>
            <a:r>
              <a:rPr lang="cs-CZ" dirty="0" smtClean="0"/>
              <a:t>Nezpůsobilé výdaje</a:t>
            </a:r>
            <a:endParaRPr lang="cs-CZ" sz="2400"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0379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954593"/>
            <a:ext cx="8229600" cy="5171571"/>
          </a:xfrm>
        </p:spPr>
        <p:txBody>
          <a:bodyPr>
            <a:noAutofit/>
          </a:bodyPr>
          <a:lstStyle/>
          <a:p>
            <a:r>
              <a:rPr lang="cs-CZ" altLang="cs-CZ" sz="1400" dirty="0" smtClean="0"/>
              <a:t>1.        Plná </a:t>
            </a:r>
            <a:r>
              <a:rPr lang="cs-CZ" altLang="cs-CZ" sz="1400" dirty="0"/>
              <a:t>moc</a:t>
            </a:r>
          </a:p>
          <a:p>
            <a:r>
              <a:rPr lang="cs-CZ" altLang="cs-CZ" sz="1400" dirty="0"/>
              <a:t>2.	Dokumentace k zadávacím a výběrovým řízením</a:t>
            </a:r>
          </a:p>
          <a:p>
            <a:r>
              <a:rPr lang="cs-CZ" altLang="cs-CZ" sz="1400" dirty="0"/>
              <a:t>3.	Doklad o právní subjektivitě</a:t>
            </a:r>
          </a:p>
          <a:p>
            <a:r>
              <a:rPr lang="cs-CZ" altLang="cs-CZ" sz="1400" dirty="0"/>
              <a:t>4.	Výpis z rejstříku trestů</a:t>
            </a:r>
          </a:p>
          <a:p>
            <a:r>
              <a:rPr lang="cs-CZ" altLang="cs-CZ" sz="1400" dirty="0"/>
              <a:t>5.	Studie proveditelnosti</a:t>
            </a:r>
          </a:p>
          <a:p>
            <a:r>
              <a:rPr lang="cs-CZ" altLang="cs-CZ" sz="1400" dirty="0"/>
              <a:t>6.	Doklad o prokázání právních vztahů k majetku, který je předmětem projektu</a:t>
            </a:r>
          </a:p>
          <a:p>
            <a:r>
              <a:rPr lang="cs-CZ" altLang="cs-CZ" sz="1400" dirty="0"/>
              <a:t>7.	Územní rozhodnutí s nabytím právní moci nebo územní souhlas nebo účinná veřejnoprávní smlouva nahrazující územní řízení</a:t>
            </a:r>
          </a:p>
          <a:p>
            <a:r>
              <a:rPr lang="cs-CZ" altLang="cs-CZ" sz="1400" dirty="0"/>
              <a:t>8.	Žádost o stavební povolení nebo ohlášení, případně stavební povolení s nabytím právní moci nebo souhlas s provedením ohlášeného stavebního záměru nebo účinná veřejnoprávní smlouva nahrazující stavební povolení</a:t>
            </a:r>
          </a:p>
          <a:p>
            <a:pPr marL="342900" indent="-342900">
              <a:buAutoNum type="arabicPeriod" startAt="9"/>
            </a:pPr>
            <a:r>
              <a:rPr lang="cs-CZ" altLang="cs-CZ" sz="1400" dirty="0" smtClean="0"/>
              <a:t>   Projektová </a:t>
            </a:r>
            <a:r>
              <a:rPr lang="cs-CZ" altLang="cs-CZ" sz="1400" dirty="0"/>
              <a:t>dokumentace pro vydání stavebního povolení nebo pro ohlášení </a:t>
            </a:r>
            <a:r>
              <a:rPr lang="cs-CZ" altLang="cs-CZ" sz="1400" dirty="0" smtClean="0"/>
              <a:t>stavby</a:t>
            </a:r>
          </a:p>
          <a:p>
            <a:r>
              <a:rPr lang="cs-CZ" altLang="cs-CZ" sz="1400" dirty="0" smtClean="0"/>
              <a:t>10.</a:t>
            </a:r>
            <a:r>
              <a:rPr lang="cs-CZ" altLang="cs-CZ" sz="1400" dirty="0"/>
              <a:t>	Položkový rozpočet stavby</a:t>
            </a:r>
          </a:p>
          <a:p>
            <a:r>
              <a:rPr lang="cs-CZ" altLang="cs-CZ" sz="1400" dirty="0"/>
              <a:t>11.	Výpis z Rejstříku škol a školských zařízení</a:t>
            </a:r>
          </a:p>
          <a:p>
            <a:r>
              <a:rPr lang="cs-CZ" altLang="cs-CZ" sz="1400" dirty="0"/>
              <a:t>12.	Výpočet čistých jiných peněžních příjmů</a:t>
            </a:r>
          </a:p>
          <a:p>
            <a:pPr marL="457200" indent="-457200">
              <a:buAutoNum type="arabicPeriod" startAt="13"/>
            </a:pPr>
            <a:r>
              <a:rPr lang="cs-CZ" altLang="cs-CZ" sz="1400" dirty="0"/>
              <a:t>Memorandum či smlouva o spolupráci škol</a:t>
            </a:r>
          </a:p>
          <a:p>
            <a:pPr marL="457200" indent="-457200">
              <a:buAutoNum type="arabicPeriod" startAt="13"/>
            </a:pPr>
            <a:r>
              <a:rPr lang="cs-CZ" altLang="cs-CZ" sz="1400" dirty="0"/>
              <a:t>Čestné prohlášení o skutečném majiteli – bude doplněno v aktualizaci Specifických pravidel č. 1.1</a:t>
            </a:r>
          </a:p>
          <a:p>
            <a:pPr>
              <a:spcBef>
                <a:spcPts val="0"/>
              </a:spcBef>
              <a:spcAft>
                <a:spcPts val="0"/>
              </a:spcAft>
              <a:buClr>
                <a:schemeClr val="tx2"/>
              </a:buClr>
              <a:defRPr/>
            </a:pPr>
            <a:r>
              <a:rPr lang="cs-CZ" sz="1200" dirty="0" smtClean="0">
                <a:latin typeface="Arial" charset="0"/>
                <a:cs typeface="Arial" charset="0"/>
              </a:rPr>
              <a:t>Pokud </a:t>
            </a:r>
            <a:r>
              <a:rPr lang="cs-CZ" sz="1200" dirty="0">
                <a:latin typeface="Arial" charset="0"/>
                <a:cs typeface="Arial" charset="0"/>
              </a:rPr>
              <a:t>je některá povinná příloha pro žadatele nerelevantní (např. projektová dokumentace pro </a:t>
            </a:r>
            <a:r>
              <a:rPr lang="cs-CZ" sz="1200" dirty="0" smtClean="0">
                <a:latin typeface="Arial" charset="0"/>
                <a:cs typeface="Arial" charset="0"/>
              </a:rPr>
              <a:t>vydání stavebního </a:t>
            </a:r>
            <a:r>
              <a:rPr lang="cs-CZ" sz="1200" dirty="0">
                <a:latin typeface="Arial" charset="0"/>
                <a:cs typeface="Arial" charset="0"/>
              </a:rPr>
              <a:t>povolení nebo pro ohlášení stavby v případě, že předmětem projektu je pouze pořízení vybavení a technologií), žadatel nahraje jako přílohu dokument, ve kterém uvede zdůvodnění nedoložení povinné přílohy.</a:t>
            </a:r>
          </a:p>
          <a:p>
            <a:pPr marL="342900" indent="-342900">
              <a:buAutoNum type="arabicPeriod" startAt="9"/>
            </a:pPr>
            <a:endParaRPr lang="cs-CZ" altLang="cs-CZ" dirty="0"/>
          </a:p>
          <a:p>
            <a:pPr marL="285750" indent="-285750">
              <a:buFont typeface="Arial" panose="020B0604020202020204" pitchFamily="34" charset="0"/>
              <a:buChar char="•"/>
            </a:pPr>
            <a:endParaRPr lang="cs-CZ" sz="200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lstStyle/>
          <a:p>
            <a:pPr algn="ctr"/>
            <a:r>
              <a:rPr lang="cs-CZ" dirty="0" smtClean="0"/>
              <a:t>Povinné přílohy</a:t>
            </a:r>
            <a:endParaRPr lang="cs-CZ" sz="2400"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2966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954593"/>
            <a:ext cx="8229600" cy="5171571"/>
          </a:xfrm>
        </p:spPr>
        <p:txBody>
          <a:bodyPr>
            <a:noAutofit/>
          </a:bodyPr>
          <a:lstStyle/>
          <a:p>
            <a:pPr marL="285750" indent="-285750">
              <a:buFont typeface="Arial" panose="020B0604020202020204" pitchFamily="34" charset="0"/>
              <a:buChar char="•"/>
            </a:pPr>
            <a:r>
              <a:rPr lang="cs-CZ" sz="1600" b="1" dirty="0" smtClean="0">
                <a:solidFill>
                  <a:srgbClr val="0070C0"/>
                </a:solidFill>
              </a:rPr>
              <a:t>Příloha </a:t>
            </a:r>
            <a:r>
              <a:rPr lang="cs-CZ" sz="1600" b="1" dirty="0">
                <a:solidFill>
                  <a:srgbClr val="0070C0"/>
                </a:solidFill>
              </a:rPr>
              <a:t>č. 5 - Studie proveditelnosti</a:t>
            </a:r>
          </a:p>
          <a:p>
            <a:pPr marL="720000" indent="-285750">
              <a:buFont typeface="Arial" panose="020B0604020202020204" pitchFamily="34" charset="0"/>
              <a:buChar char="•"/>
            </a:pPr>
            <a:r>
              <a:rPr lang="cs-CZ" sz="1600" dirty="0" smtClean="0"/>
              <a:t>osnova </a:t>
            </a:r>
            <a:r>
              <a:rPr lang="cs-CZ" sz="1600" dirty="0"/>
              <a:t>studie proveditelnosti je přílohou č. 4 Specifických </a:t>
            </a:r>
            <a:r>
              <a:rPr lang="cs-CZ" sz="1600" dirty="0" smtClean="0"/>
              <a:t>pravidel,</a:t>
            </a:r>
          </a:p>
          <a:p>
            <a:pPr marL="720000" indent="-285750">
              <a:buFont typeface="Arial" panose="020B0604020202020204" pitchFamily="34" charset="0"/>
              <a:buChar char="•"/>
            </a:pPr>
            <a:r>
              <a:rPr lang="cs-CZ" sz="1600" dirty="0" smtClean="0"/>
              <a:t>základní </a:t>
            </a:r>
            <a:r>
              <a:rPr lang="cs-CZ" sz="1600" dirty="0"/>
              <a:t>dokument pro hodnocení projektu a určení </a:t>
            </a:r>
            <a:r>
              <a:rPr lang="cs-CZ" sz="1600" dirty="0" smtClean="0"/>
              <a:t>potřebnosti,</a:t>
            </a:r>
          </a:p>
          <a:p>
            <a:pPr marL="720000" indent="-285750">
              <a:buFont typeface="Arial" panose="020B0604020202020204" pitchFamily="34" charset="0"/>
              <a:buChar char="•"/>
            </a:pPr>
            <a:r>
              <a:rPr lang="cs-CZ" sz="1600" dirty="0" smtClean="0"/>
              <a:t>pokud </a:t>
            </a:r>
            <a:r>
              <a:rPr lang="cs-CZ" sz="1600" dirty="0"/>
              <a:t>je v projektu více škol, je nutné popsat záměry každé školy zvlášť, je nutní popisovat i jednotlivé </a:t>
            </a:r>
            <a:r>
              <a:rPr lang="cs-CZ" sz="1600" dirty="0" smtClean="0"/>
              <a:t>učebny.</a:t>
            </a:r>
            <a:endParaRPr lang="cs-CZ" sz="1600" dirty="0"/>
          </a:p>
          <a:p>
            <a:endParaRPr lang="cs-CZ" sz="1600" dirty="0"/>
          </a:p>
          <a:p>
            <a:pPr marL="285750" indent="-285750">
              <a:buFont typeface="Arial" panose="020B0604020202020204" pitchFamily="34" charset="0"/>
              <a:buChar char="•"/>
            </a:pPr>
            <a:r>
              <a:rPr lang="cs-CZ" sz="1600" b="1" dirty="0">
                <a:solidFill>
                  <a:srgbClr val="0070C0"/>
                </a:solidFill>
              </a:rPr>
              <a:t>Příloha č. 13 </a:t>
            </a:r>
            <a:r>
              <a:rPr lang="pt-BR" sz="1600" b="1" dirty="0">
                <a:solidFill>
                  <a:srgbClr val="0070C0"/>
                </a:solidFill>
              </a:rPr>
              <a:t>Memorandum či smlouva o spolupráci škol</a:t>
            </a:r>
          </a:p>
          <a:p>
            <a:pPr marL="720000" indent="-285750">
              <a:buFont typeface="Arial" panose="020B0604020202020204" pitchFamily="34" charset="0"/>
              <a:buChar char="•"/>
            </a:pPr>
            <a:r>
              <a:rPr lang="cs-CZ" sz="1600" dirty="0"/>
              <a:t>Vazba na věcné hodnocení a spolupráci škol (ZŠ/SŠ/VOŠ zapsaných Rejstříku škol; spolupráci žadatel popisuje také ve studii proveditelnosti.</a:t>
            </a:r>
            <a:endParaRPr lang="cs-CZ" altLang="cs-CZ" sz="1600" dirty="0"/>
          </a:p>
          <a:p>
            <a:endParaRPr lang="cs-CZ" sz="1600" b="1" dirty="0"/>
          </a:p>
          <a:p>
            <a:pPr marL="285750" indent="-285750">
              <a:buClr>
                <a:schemeClr val="tx2"/>
              </a:buClr>
              <a:buFont typeface="Arial" panose="020B0604020202020204" pitchFamily="34" charset="0"/>
              <a:buChar char="•"/>
              <a:defRPr/>
            </a:pPr>
            <a:r>
              <a:rPr lang="cs-CZ" sz="1600" b="1" dirty="0">
                <a:solidFill>
                  <a:srgbClr val="0070C0"/>
                </a:solidFill>
              </a:rPr>
              <a:t>Příloha č. 14 Čestné prohlášení o skutečném majiteli </a:t>
            </a:r>
          </a:p>
          <a:p>
            <a:pPr marL="645750" indent="-285750">
              <a:spcBef>
                <a:spcPts val="0"/>
              </a:spcBef>
              <a:spcAft>
                <a:spcPts val="600"/>
              </a:spcAft>
              <a:buClr>
                <a:schemeClr val="tx2"/>
              </a:buClr>
              <a:buFont typeface="Arial" panose="020B0604020202020204" pitchFamily="34" charset="0"/>
              <a:buChar char="•"/>
              <a:defRPr/>
            </a:pPr>
            <a:r>
              <a:rPr lang="cs-CZ" sz="1600" dirty="0">
                <a:cs typeface="Arial" charset="0"/>
              </a:rPr>
              <a:t>Pokud je žadatelem právnická osoba mimo veřejnoprávní právnické osoby, </a:t>
            </a:r>
            <a:r>
              <a:rPr lang="cs-CZ" sz="1600" dirty="0" smtClean="0">
                <a:cs typeface="Arial" charset="0"/>
              </a:rPr>
              <a:t> jako </a:t>
            </a:r>
            <a:r>
              <a:rPr lang="cs-CZ" sz="1600" dirty="0">
                <a:cs typeface="Arial" charset="0"/>
              </a:rPr>
              <a:t>povinnou přílohu žádosti o podporu předkládá čestné </a:t>
            </a:r>
            <a:r>
              <a:rPr lang="cs-CZ" sz="1600" dirty="0" smtClean="0">
                <a:cs typeface="Arial" charset="0"/>
              </a:rPr>
              <a:t>prohlášení obsahující </a:t>
            </a:r>
            <a:r>
              <a:rPr lang="cs-CZ" sz="1600" dirty="0">
                <a:cs typeface="Arial" charset="0"/>
              </a:rPr>
              <a:t>informaci o skutečném majiteli ve smyslu § 4 odst. 4 zákona </a:t>
            </a:r>
            <a:r>
              <a:rPr lang="cs-CZ" sz="1600" dirty="0" smtClean="0">
                <a:cs typeface="Arial" charset="0"/>
              </a:rPr>
              <a:t>č. 253/2008 </a:t>
            </a:r>
            <a:r>
              <a:rPr lang="cs-CZ" sz="1600" dirty="0">
                <a:cs typeface="Arial" charset="0"/>
              </a:rPr>
              <a:t>Sb., o některých opatřeních proti legalizaci výnosů z </a:t>
            </a:r>
            <a:r>
              <a:rPr lang="cs-CZ" sz="1600" dirty="0" smtClean="0">
                <a:cs typeface="Arial" charset="0"/>
              </a:rPr>
              <a:t>trestné činnosti </a:t>
            </a:r>
            <a:r>
              <a:rPr lang="cs-CZ" sz="1600" dirty="0">
                <a:cs typeface="Arial" charset="0"/>
              </a:rPr>
              <a:t>a financování terorismu. </a:t>
            </a:r>
          </a:p>
          <a:p>
            <a:pPr marL="285750" indent="-285750">
              <a:buFont typeface="Arial" panose="020B0604020202020204" pitchFamily="34" charset="0"/>
              <a:buChar char="•"/>
            </a:pPr>
            <a:endParaRPr lang="cs-CZ" sz="200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lstStyle/>
          <a:p>
            <a:pPr algn="ctr"/>
            <a:r>
              <a:rPr lang="cs-CZ" dirty="0" smtClean="0"/>
              <a:t>Povinné přílohy - upozornění</a:t>
            </a:r>
            <a:endParaRPr lang="cs-CZ" sz="2400"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2097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83137" y="1084263"/>
            <a:ext cx="8503664" cy="5041901"/>
          </a:xfrm>
        </p:spPr>
        <p:txBody>
          <a:bodyPr>
            <a:noAutofit/>
          </a:bodyPr>
          <a:lstStyle/>
          <a:p>
            <a:pPr marL="725488" indent="-363538" algn="just">
              <a:spcBef>
                <a:spcPts val="0"/>
              </a:spcBef>
              <a:spcAft>
                <a:spcPts val="0"/>
              </a:spcAft>
              <a:buFont typeface="Arial" panose="020B0604020202020204" pitchFamily="34" charset="0"/>
              <a:buChar char="•"/>
              <a:defRPr/>
            </a:pPr>
            <a:r>
              <a:rPr lang="cs-CZ" sz="2000" dirty="0"/>
              <a:t>Povede-li projekt k technickému zhodnocení pronajatého majetku, je nutné, aby možnost provádět technické zhodnocení na cizím majetku byla uvedena v nájemní smlouvě či ve smlouvě o výpůjčce majetku, a to s podmínkou zachování výstupů minimálně po dobu </a:t>
            </a:r>
            <a:r>
              <a:rPr lang="cs-CZ" sz="2000" dirty="0" smtClean="0"/>
              <a:t>udržitelnosti. </a:t>
            </a:r>
            <a:endParaRPr lang="cs-CZ" sz="2000" dirty="0"/>
          </a:p>
          <a:p>
            <a:pPr marL="725488" indent="-363538" algn="just">
              <a:spcBef>
                <a:spcPts val="0"/>
              </a:spcBef>
              <a:spcAft>
                <a:spcPts val="0"/>
              </a:spcAft>
              <a:buFont typeface="Arial" panose="020B0604020202020204" pitchFamily="34" charset="0"/>
              <a:buChar char="•"/>
              <a:defRPr/>
            </a:pPr>
            <a:endParaRPr lang="cs-CZ" sz="2000" dirty="0"/>
          </a:p>
          <a:p>
            <a:pPr marL="725488" indent="-363538" algn="just">
              <a:spcBef>
                <a:spcPts val="0"/>
              </a:spcBef>
              <a:spcAft>
                <a:spcPts val="0"/>
              </a:spcAft>
              <a:buFont typeface="Arial" panose="020B0604020202020204" pitchFamily="34" charset="0"/>
              <a:buChar char="•"/>
              <a:defRPr/>
            </a:pPr>
            <a:r>
              <a:rPr lang="cs-CZ" sz="2000" dirty="0"/>
              <a:t>Kopie nájemní smlouvy, či smlouvy o výpůjčce bude doložena jako příloha žádosti o podporu (…</a:t>
            </a:r>
            <a:r>
              <a:rPr lang="cs-CZ" sz="2000" i="1" dirty="0"/>
              <a:t>Pokud žadatel není zapsán v katastru nemovitostí jako vlastník nebo subjekt s právem hospodaření, dokládá listiny, které osvědčují jiné právo k uvedenému majetku, nebo smlouvu o smlouvě budoucí či jiný právní úkon nebo právní akt opravňující žadatele k užívání nemovitosti, který bude předmětem projektu</a:t>
            </a:r>
            <a:r>
              <a:rPr lang="cs-CZ" sz="2000" i="1" dirty="0" smtClean="0"/>
              <a:t>.</a:t>
            </a:r>
            <a:r>
              <a:rPr lang="cs-CZ" sz="2000" dirty="0" smtClean="0"/>
              <a:t>)</a:t>
            </a:r>
          </a:p>
          <a:p>
            <a:pPr marL="704850" indent="-342900" algn="just">
              <a:spcBef>
                <a:spcPts val="0"/>
              </a:spcBef>
              <a:spcAft>
                <a:spcPts val="0"/>
              </a:spcAft>
              <a:buFont typeface="Arial" panose="020B0604020202020204" pitchFamily="34" charset="0"/>
              <a:buChar char="•"/>
              <a:defRPr/>
            </a:pPr>
            <a:endParaRPr lang="cs-CZ" sz="2000" dirty="0"/>
          </a:p>
          <a:p>
            <a:pPr marL="725488" indent="-363538" algn="just">
              <a:spcBef>
                <a:spcPts val="0"/>
              </a:spcBef>
              <a:spcAft>
                <a:spcPts val="0"/>
              </a:spcAft>
              <a:buFont typeface="Arial" panose="020B0604020202020204" pitchFamily="34" charset="0"/>
              <a:buChar char="•"/>
              <a:defRPr/>
            </a:pPr>
            <a:r>
              <a:rPr lang="cs-CZ" sz="2000" b="1" dirty="0" smtClean="0">
                <a:solidFill>
                  <a:schemeClr val="tx2"/>
                </a:solidFill>
              </a:rPr>
              <a:t>Majetek </a:t>
            </a:r>
            <a:r>
              <a:rPr lang="cs-CZ" sz="2000" b="1" dirty="0">
                <a:solidFill>
                  <a:schemeClr val="tx2"/>
                </a:solidFill>
              </a:rPr>
              <a:t>lze pronajmout pouze od subjektů, které </a:t>
            </a:r>
            <a:r>
              <a:rPr lang="cs-CZ" sz="2000" b="1" dirty="0" smtClean="0">
                <a:solidFill>
                  <a:schemeClr val="tx2"/>
                </a:solidFill>
              </a:rPr>
              <a:t>splňují podmínky oprávněných </a:t>
            </a:r>
            <a:r>
              <a:rPr lang="cs-CZ" sz="2000" b="1" dirty="0">
                <a:solidFill>
                  <a:schemeClr val="tx2"/>
                </a:solidFill>
              </a:rPr>
              <a:t>žadatelů v </a:t>
            </a:r>
            <a:r>
              <a:rPr lang="cs-CZ" sz="2000" b="1" dirty="0" smtClean="0">
                <a:solidFill>
                  <a:schemeClr val="tx2"/>
                </a:solidFill>
              </a:rPr>
              <a:t>příslušné </a:t>
            </a:r>
            <a:r>
              <a:rPr lang="cs-CZ" sz="2000" b="1" dirty="0">
                <a:solidFill>
                  <a:schemeClr val="tx2"/>
                </a:solidFill>
              </a:rPr>
              <a:t>výzvě</a:t>
            </a:r>
            <a:r>
              <a:rPr lang="cs-CZ" sz="2000" dirty="0"/>
              <a:t>. </a:t>
            </a:r>
          </a:p>
          <a:p>
            <a:pPr>
              <a:defRPr/>
            </a:pPr>
            <a:endParaRPr lang="cs-CZ" i="1" dirty="0">
              <a:solidFill>
                <a:schemeClr val="accent1">
                  <a:lumMod val="75000"/>
                </a:schemeClr>
              </a:solidFill>
            </a:endParaRPr>
          </a:p>
          <a:p>
            <a:endParaRPr lang="cs-CZ" sz="1750" dirty="0" smtClean="0"/>
          </a:p>
          <a:p>
            <a:pPr algn="just">
              <a:spcBef>
                <a:spcPts val="0"/>
              </a:spcBef>
              <a:spcAft>
                <a:spcPts val="0"/>
              </a:spcAft>
            </a:pPr>
            <a:endParaRPr lang="cs-CZ" sz="175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Nadpis 3"/>
          <p:cNvSpPr>
            <a:spLocks noGrp="1"/>
          </p:cNvSpPr>
          <p:nvPr>
            <p:ph type="title"/>
          </p:nvPr>
        </p:nvSpPr>
        <p:spPr/>
        <p:txBody>
          <a:bodyPr>
            <a:normAutofit fontScale="90000"/>
          </a:bodyPr>
          <a:lstStyle/>
          <a:p>
            <a:pPr algn="ctr"/>
            <a:r>
              <a:rPr lang="cs-CZ" dirty="0" smtClean="0"/>
              <a:t>Technické zhodnocení pronajatého majetku</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7987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2562" y="914400"/>
            <a:ext cx="8282254" cy="5441949"/>
          </a:xfrm>
        </p:spPr>
        <p:txBody>
          <a:bodyPr>
            <a:noAutofit/>
          </a:bodyPr>
          <a:lstStyle/>
          <a:p>
            <a:pPr marL="342900" indent="-342900" algn="just">
              <a:spcAft>
                <a:spcPts val="1000"/>
              </a:spcAft>
              <a:buFont typeface="Arial" panose="020B0604020202020204" pitchFamily="34" charset="0"/>
              <a:buChar char="•"/>
            </a:pPr>
            <a:r>
              <a:rPr lang="cs-CZ" b="1" dirty="0" smtClean="0">
                <a:solidFill>
                  <a:srgbClr val="0070C0"/>
                </a:solidFill>
                <a:ea typeface="MS Mincho"/>
                <a:cs typeface="Arial"/>
              </a:rPr>
              <a:t>5 </a:t>
            </a:r>
            <a:r>
              <a:rPr lang="cs-CZ" b="1" dirty="0">
                <a:solidFill>
                  <a:srgbClr val="0070C0"/>
                </a:solidFill>
                <a:ea typeface="MS Mincho"/>
                <a:cs typeface="Arial"/>
              </a:rPr>
              <a:t>00 01 – Kapacita podporovaných zařízení péče o děti nebo vzdělávacích zařízení</a:t>
            </a:r>
            <a:endParaRPr lang="cs-CZ" dirty="0">
              <a:solidFill>
                <a:srgbClr val="0070C0"/>
              </a:solidFill>
              <a:ea typeface="MS Mincho"/>
              <a:cs typeface="Times New Roman"/>
            </a:endParaRPr>
          </a:p>
          <a:p>
            <a:pPr marL="720000" indent="-285750">
              <a:buFont typeface="Arial" panose="020B0604020202020204" pitchFamily="34" charset="0"/>
              <a:buChar char="•"/>
            </a:pPr>
            <a:r>
              <a:rPr lang="cs-CZ" b="1" dirty="0" smtClean="0"/>
              <a:t>Výchozí </a:t>
            </a:r>
            <a:r>
              <a:rPr lang="cs-CZ" b="1" dirty="0"/>
              <a:t>hodnota: 0</a:t>
            </a:r>
          </a:p>
          <a:p>
            <a:pPr marL="720000" indent="-285750">
              <a:buFont typeface="Arial" panose="020B0604020202020204" pitchFamily="34" charset="0"/>
              <a:buChar char="•"/>
            </a:pPr>
            <a:r>
              <a:rPr lang="cs-CZ" b="1" dirty="0"/>
              <a:t>Cílová hodnota: </a:t>
            </a:r>
            <a:r>
              <a:rPr lang="cs-CZ" dirty="0"/>
              <a:t>plánovaná maximální okamžitá kapacita projektem podpořených učeben</a:t>
            </a:r>
          </a:p>
          <a:p>
            <a:pPr marL="720000" indent="-285750">
              <a:buFont typeface="Arial" panose="020B0604020202020204" pitchFamily="34" charset="0"/>
              <a:buChar char="•"/>
            </a:pPr>
            <a:r>
              <a:rPr lang="cs-CZ" b="1" dirty="0"/>
              <a:t>Dosažená hodnota:</a:t>
            </a:r>
            <a:r>
              <a:rPr lang="cs-CZ" dirty="0"/>
              <a:t> dosažená maximální okamžitá kapacita projektem podpořených učeben; Hodnota je naplňována k datu ukončení realizace projektu.</a:t>
            </a:r>
          </a:p>
          <a:p>
            <a:pPr marL="720000" indent="-285750">
              <a:buFont typeface="Arial" panose="020B0604020202020204" pitchFamily="34" charset="0"/>
              <a:buChar char="•"/>
            </a:pPr>
            <a:r>
              <a:rPr lang="cs-CZ" b="1" dirty="0"/>
              <a:t>Tolerance:</a:t>
            </a:r>
            <a:r>
              <a:rPr lang="cs-CZ" dirty="0"/>
              <a:t> +/- 10 </a:t>
            </a:r>
            <a:r>
              <a:rPr lang="cs-CZ" dirty="0" smtClean="0"/>
              <a:t>%</a:t>
            </a:r>
          </a:p>
          <a:p>
            <a:endParaRPr lang="cs-CZ" dirty="0"/>
          </a:p>
          <a:p>
            <a:pPr marL="285750" indent="-285750" algn="just">
              <a:spcAft>
                <a:spcPts val="1000"/>
              </a:spcAft>
              <a:buFont typeface="Arial" panose="020B0604020202020204" pitchFamily="34" charset="0"/>
              <a:buChar char="•"/>
            </a:pPr>
            <a:r>
              <a:rPr lang="cs-CZ" b="1" dirty="0">
                <a:solidFill>
                  <a:srgbClr val="0070C0"/>
                </a:solidFill>
                <a:ea typeface="MS Mincho"/>
                <a:cs typeface="Arial"/>
              </a:rPr>
              <a:t>5 00 00 – Počet podpořených vzdělávacích zařízení</a:t>
            </a:r>
          </a:p>
          <a:p>
            <a:pPr marL="720000" indent="-285750">
              <a:buFont typeface="Arial" panose="020B0604020202020204" pitchFamily="34" charset="0"/>
              <a:buChar char="•"/>
            </a:pPr>
            <a:r>
              <a:rPr lang="cs-CZ" b="1" dirty="0" smtClean="0"/>
              <a:t>Výchozí </a:t>
            </a:r>
            <a:r>
              <a:rPr lang="cs-CZ" b="1" dirty="0"/>
              <a:t>hodnota: 0</a:t>
            </a:r>
          </a:p>
          <a:p>
            <a:pPr marL="720000" indent="-285750">
              <a:buFont typeface="Arial" panose="020B0604020202020204" pitchFamily="34" charset="0"/>
              <a:buChar char="•"/>
            </a:pPr>
            <a:r>
              <a:rPr lang="cs-CZ" b="1" dirty="0"/>
              <a:t>Cílová hodnota: </a:t>
            </a:r>
            <a:r>
              <a:rPr lang="cs-CZ" dirty="0"/>
              <a:t>plánovaný počet projektem podpořených zařízení (dle IZO)</a:t>
            </a:r>
          </a:p>
          <a:p>
            <a:pPr marL="720000" indent="-285750">
              <a:buFont typeface="Arial" panose="020B0604020202020204" pitchFamily="34" charset="0"/>
              <a:buChar char="•"/>
            </a:pPr>
            <a:r>
              <a:rPr lang="cs-CZ" b="1" dirty="0"/>
              <a:t>Dosažená hodnota:</a:t>
            </a:r>
            <a:r>
              <a:rPr lang="cs-CZ" dirty="0"/>
              <a:t> skutečný počet projektem podpořených zařízení; Hodnota je naplňována k datu ukončení realizace projektu.</a:t>
            </a:r>
          </a:p>
          <a:p>
            <a:pPr marL="720000" indent="-285750">
              <a:buFont typeface="Arial" panose="020B0604020202020204" pitchFamily="34" charset="0"/>
              <a:buChar char="•"/>
            </a:pPr>
            <a:r>
              <a:rPr lang="cs-CZ" b="1" dirty="0"/>
              <a:t>Tolerance:</a:t>
            </a:r>
            <a:r>
              <a:rPr lang="cs-CZ" dirty="0"/>
              <a:t> žádná</a:t>
            </a:r>
          </a:p>
          <a:p>
            <a:pPr algn="just"/>
            <a:r>
              <a:rPr lang="cs-CZ" sz="2000" dirty="0" smtClean="0"/>
              <a:t> </a:t>
            </a:r>
            <a:endParaRPr lang="cs-CZ" sz="200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Nadpis 3"/>
          <p:cNvSpPr>
            <a:spLocks noGrp="1"/>
          </p:cNvSpPr>
          <p:nvPr>
            <p:ph type="title"/>
          </p:nvPr>
        </p:nvSpPr>
        <p:spPr>
          <a:xfrm>
            <a:off x="457200" y="231268"/>
            <a:ext cx="8229600" cy="822325"/>
          </a:xfrm>
        </p:spPr>
        <p:txBody>
          <a:bodyPr>
            <a:normAutofit/>
          </a:bodyPr>
          <a:lstStyle/>
          <a:p>
            <a:pPr algn="ctr">
              <a:spcBef>
                <a:spcPts val="600"/>
              </a:spcBef>
            </a:pPr>
            <a:r>
              <a:rPr lang="cs-CZ" dirty="0" smtClean="0"/>
              <a:t>Indikátory projektu – povinné</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71790" y="1084263"/>
            <a:ext cx="8229600" cy="5041901"/>
          </a:xfrm>
        </p:spPr>
        <p:txBody>
          <a:bodyPr>
            <a:noAutofit/>
          </a:bodyPr>
          <a:lstStyle/>
          <a:p>
            <a:r>
              <a:rPr lang="cs-CZ" sz="2000" b="1" dirty="0"/>
              <a:t>Víceetapové projekty </a:t>
            </a:r>
            <a:r>
              <a:rPr lang="cs-CZ" sz="2000" dirty="0"/>
              <a:t>jsou rozdělené do více časových </a:t>
            </a:r>
            <a:r>
              <a:rPr lang="cs-CZ" sz="2000" dirty="0" smtClean="0"/>
              <a:t>úseků tak, </a:t>
            </a:r>
            <a:r>
              <a:rPr lang="cs-CZ" sz="2000" dirty="0"/>
              <a:t>aby </a:t>
            </a:r>
            <a:r>
              <a:rPr lang="cs-CZ" sz="2000" dirty="0" smtClean="0"/>
              <a:t>etapy:</a:t>
            </a:r>
          </a:p>
          <a:p>
            <a:pPr marL="285750" indent="-285750">
              <a:buFontTx/>
              <a:buChar char="-"/>
            </a:pPr>
            <a:r>
              <a:rPr lang="cs-CZ" sz="2000" dirty="0" smtClean="0"/>
              <a:t>byly </a:t>
            </a:r>
            <a:r>
              <a:rPr lang="cs-CZ" sz="2000" dirty="0"/>
              <a:t>uzavřeným logickým </a:t>
            </a:r>
            <a:r>
              <a:rPr lang="cs-CZ" sz="2000" dirty="0" smtClean="0"/>
              <a:t>celkem, byly </a:t>
            </a:r>
            <a:r>
              <a:rPr lang="cs-CZ" sz="2000" dirty="0"/>
              <a:t>ukončeny </a:t>
            </a:r>
            <a:r>
              <a:rPr lang="cs-CZ" sz="2000" dirty="0" smtClean="0"/>
              <a:t>výstupem,</a:t>
            </a:r>
          </a:p>
          <a:p>
            <a:pPr marL="285750" indent="-285750">
              <a:buFontTx/>
              <a:buChar char="-"/>
            </a:pPr>
            <a:r>
              <a:rPr lang="cs-CZ" sz="2000" dirty="0" smtClean="0"/>
              <a:t>byly </a:t>
            </a:r>
            <a:r>
              <a:rPr lang="cs-CZ" sz="2000" dirty="0"/>
              <a:t>kontrolovatelné, aby bylo možno ověřit jejich splnění v souladu s výstupem a termíny stanovenými v  žádosti o </a:t>
            </a:r>
            <a:r>
              <a:rPr lang="cs-CZ" sz="2000" dirty="0" smtClean="0"/>
              <a:t>podporu, </a:t>
            </a:r>
          </a:p>
          <a:p>
            <a:pPr marL="285750" indent="-285750">
              <a:buFontTx/>
              <a:buChar char="-"/>
            </a:pPr>
            <a:r>
              <a:rPr lang="cs-CZ" sz="2000" dirty="0" smtClean="0"/>
              <a:t>etapy </a:t>
            </a:r>
            <a:r>
              <a:rPr lang="cs-CZ" sz="2000" dirty="0"/>
              <a:t>na sebe musí časově navazovat a nesmí se </a:t>
            </a:r>
            <a:r>
              <a:rPr lang="cs-CZ" sz="2000" dirty="0" smtClean="0"/>
              <a:t>překrývat</a:t>
            </a:r>
            <a:r>
              <a:rPr lang="cs-CZ" sz="2000" dirty="0"/>
              <a:t>,</a:t>
            </a:r>
            <a:endParaRPr lang="cs-CZ" sz="2000" dirty="0" smtClean="0"/>
          </a:p>
          <a:p>
            <a:pPr marL="285750" indent="-285750">
              <a:buFontTx/>
              <a:buChar char="-"/>
            </a:pPr>
            <a:r>
              <a:rPr lang="cs-CZ" sz="2000" dirty="0" smtClean="0"/>
              <a:t>etapa </a:t>
            </a:r>
            <a:r>
              <a:rPr lang="cs-CZ" sz="2000" dirty="0"/>
              <a:t>nesmí začínat dříve, než začíná realizace celého projektu, resp. končit později než končí realizace celého </a:t>
            </a:r>
            <a:r>
              <a:rPr lang="cs-CZ" sz="2000" dirty="0" smtClean="0"/>
              <a:t>projektu,</a:t>
            </a:r>
          </a:p>
          <a:p>
            <a:pPr marL="285750" indent="-285750">
              <a:buFontTx/>
              <a:buChar char="-"/>
            </a:pPr>
            <a:r>
              <a:rPr lang="cs-CZ" sz="2000" dirty="0" smtClean="0"/>
              <a:t>etapa </a:t>
            </a:r>
            <a:r>
              <a:rPr lang="cs-CZ" sz="2000" dirty="0"/>
              <a:t>nesmí být kratší než tři měsíce</a:t>
            </a:r>
            <a:r>
              <a:rPr lang="cs-CZ" sz="2000" dirty="0" smtClean="0"/>
              <a:t>.</a:t>
            </a:r>
          </a:p>
          <a:p>
            <a:pPr marL="285750" indent="-285750">
              <a:buFontTx/>
              <a:buChar char="-"/>
            </a:pPr>
            <a:endParaRPr lang="cs-CZ" sz="800" dirty="0"/>
          </a:p>
          <a:p>
            <a:pPr>
              <a:spcBef>
                <a:spcPts val="0"/>
              </a:spcBef>
              <a:spcAft>
                <a:spcPts val="0"/>
              </a:spcAft>
            </a:pPr>
            <a:r>
              <a:rPr lang="cs-CZ" sz="2000" i="1" dirty="0" smtClean="0">
                <a:solidFill>
                  <a:srgbClr val="00529C"/>
                </a:solidFill>
              </a:rPr>
              <a:t>Zjednodušenou žádost </a:t>
            </a:r>
            <a:r>
              <a:rPr lang="cs-CZ" sz="2000" i="1" dirty="0">
                <a:solidFill>
                  <a:srgbClr val="00529C"/>
                </a:solidFill>
              </a:rPr>
              <a:t>o platbu za etapu lze podat nejdříve po vydání </a:t>
            </a:r>
            <a:r>
              <a:rPr lang="cs-CZ" sz="2000" i="1" dirty="0" smtClean="0">
                <a:solidFill>
                  <a:srgbClr val="00529C"/>
                </a:solidFill>
              </a:rPr>
              <a:t>právního </a:t>
            </a:r>
            <a:r>
              <a:rPr lang="cs-CZ" sz="2000" i="1" dirty="0">
                <a:solidFill>
                  <a:srgbClr val="00529C"/>
                </a:solidFill>
              </a:rPr>
              <a:t>aktu. </a:t>
            </a:r>
            <a:r>
              <a:rPr lang="cs-CZ" sz="2000" i="1" dirty="0" smtClean="0">
                <a:solidFill>
                  <a:srgbClr val="00529C"/>
                </a:solidFill>
              </a:rPr>
              <a:t>V</a:t>
            </a:r>
            <a:r>
              <a:rPr lang="cs-CZ" sz="2000" i="1" dirty="0">
                <a:solidFill>
                  <a:srgbClr val="00529C"/>
                </a:solidFill>
              </a:rPr>
              <a:t> případě, že by etapa byla ukončena před schválením právního aktu, bude nutné zažádat o prodloužení etapy a podat zjednodušenou žádost o platbu a zprávu o realizaci do 20 pracovních dní od vydání právního aktu. V případě, že před datem podání žádosti anebo schválením prvního právního aktu bylo ukončeno více etap, musí být ukončené etapy sloučeny do jedné.</a:t>
            </a:r>
          </a:p>
          <a:p>
            <a:endParaRPr lang="cs-CZ" sz="1750" dirty="0" smtClean="0"/>
          </a:p>
          <a:p>
            <a:pPr algn="just">
              <a:spcBef>
                <a:spcPts val="0"/>
              </a:spcBef>
              <a:spcAft>
                <a:spcPts val="0"/>
              </a:spcAft>
            </a:pPr>
            <a:endParaRPr lang="cs-CZ" sz="175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Nadpis 3"/>
          <p:cNvSpPr>
            <a:spLocks noGrp="1"/>
          </p:cNvSpPr>
          <p:nvPr>
            <p:ph type="title"/>
          </p:nvPr>
        </p:nvSpPr>
        <p:spPr/>
        <p:txBody>
          <a:bodyPr/>
          <a:lstStyle/>
          <a:p>
            <a:pPr algn="ctr"/>
            <a:r>
              <a:rPr lang="cs-CZ" dirty="0" smtClean="0"/>
              <a:t>Etapy projektu</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489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2562" y="914400"/>
            <a:ext cx="8282254" cy="5441949"/>
          </a:xfrm>
        </p:spPr>
        <p:txBody>
          <a:bodyPr>
            <a:noAutofit/>
          </a:bodyPr>
          <a:lstStyle/>
          <a:p>
            <a:pPr marL="285750" indent="-285750">
              <a:buFont typeface="Arial" panose="020B0604020202020204" pitchFamily="34" charset="0"/>
              <a:buChar char="•"/>
            </a:pPr>
            <a:r>
              <a:rPr lang="cs-CZ" b="1" dirty="0" smtClean="0">
                <a:solidFill>
                  <a:srgbClr val="0070C0"/>
                </a:solidFill>
              </a:rPr>
              <a:t>5 </a:t>
            </a:r>
            <a:r>
              <a:rPr lang="cs-CZ" b="1" dirty="0">
                <a:solidFill>
                  <a:srgbClr val="0070C0"/>
                </a:solidFill>
              </a:rPr>
              <a:t>let od provedení poslední platby příjemci ze strany ŘO IROP</a:t>
            </a:r>
          </a:p>
          <a:p>
            <a:pPr marL="720000" indent="-285750">
              <a:buFont typeface="Arial" panose="020B0604020202020204" pitchFamily="34" charset="0"/>
              <a:buChar char="•"/>
            </a:pPr>
            <a:r>
              <a:rPr lang="cs-CZ" dirty="0"/>
              <a:t>V době udržitelnosti projektu musí veškerý pořízený investiční majetek sloužit pouze k účelu poskytování stejných služeb a provádění aktivit projektu pro stejné klienty cílové skupiny, ke kterým se příjemce zavázal v žádosti o podporu.</a:t>
            </a:r>
          </a:p>
          <a:p>
            <a:pPr marL="720000" indent="-285750">
              <a:buFont typeface="Arial" panose="020B0604020202020204" pitchFamily="34" charset="0"/>
              <a:buChar char="•"/>
            </a:pPr>
            <a:r>
              <a:rPr lang="cs-CZ" dirty="0"/>
              <a:t>V době udržitelnosti bude prováděna kontrola prostřednictvím Zpráv o udržitelnosti projektu, ex-post analýzy rizik a ex-post kontroly. Po dobu udržitelnosti je příjemce povinen prokázat fungování služeb v druhu a kapacitě, kterou určil v žádosti o podporu.</a:t>
            </a:r>
          </a:p>
          <a:p>
            <a:pPr marL="720000" indent="-285750">
              <a:buFont typeface="Arial" panose="020B0604020202020204" pitchFamily="34" charset="0"/>
              <a:buChar char="•"/>
            </a:pPr>
            <a:r>
              <a:rPr lang="cs-CZ" dirty="0"/>
              <a:t>V době udržitelnosti musí být dodržovány cílové hodnoty indikátorů stanovené v Rozhodnutí/Stanovení výdajů. </a:t>
            </a:r>
          </a:p>
          <a:p>
            <a:pPr marL="720000" indent="-285750">
              <a:buFont typeface="Arial" panose="020B0604020202020204" pitchFamily="34" charset="0"/>
              <a:buChar char="•"/>
            </a:pPr>
            <a:r>
              <a:rPr lang="cs-CZ" dirty="0"/>
              <a:t>V </a:t>
            </a:r>
            <a:r>
              <a:rPr lang="cs-CZ" dirty="0" err="1"/>
              <a:t>ZoR</a:t>
            </a:r>
            <a:r>
              <a:rPr lang="cs-CZ" dirty="0"/>
              <a:t> projektu a </a:t>
            </a:r>
            <a:r>
              <a:rPr lang="cs-CZ" dirty="0" err="1"/>
              <a:t>ZoU</a:t>
            </a:r>
            <a:r>
              <a:rPr lang="cs-CZ" dirty="0"/>
              <a:t> projektu příjemce uvádí informace požadované v kapitole 5 Specifických pravidel</a:t>
            </a:r>
            <a:r>
              <a:rPr lang="cs-CZ" sz="2000" dirty="0" smtClean="0"/>
              <a:t> </a:t>
            </a:r>
            <a:endParaRPr lang="cs-CZ" sz="2000"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Nadpis 3"/>
          <p:cNvSpPr>
            <a:spLocks noGrp="1"/>
          </p:cNvSpPr>
          <p:nvPr>
            <p:ph type="title"/>
          </p:nvPr>
        </p:nvSpPr>
        <p:spPr>
          <a:xfrm>
            <a:off x="457200" y="231268"/>
            <a:ext cx="8229600" cy="822325"/>
          </a:xfrm>
        </p:spPr>
        <p:txBody>
          <a:bodyPr>
            <a:normAutofit/>
          </a:bodyPr>
          <a:lstStyle/>
          <a:p>
            <a:pPr algn="ctr">
              <a:spcBef>
                <a:spcPts val="600"/>
              </a:spcBef>
            </a:pPr>
            <a:r>
              <a:rPr lang="cs-CZ" dirty="0" smtClean="0"/>
              <a:t>Udržitelnost</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6973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185916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solidFill>
                  <a:schemeClr val="tx1"/>
                </a:solidFill>
              </a:rPr>
              <a:t>Hodnocení žádostí bude zahájeno po ukončení příjmu žádostí o podporu (kolová výzva), tedy od 15. 2. 2017 </a:t>
            </a:r>
            <a:r>
              <a:rPr lang="cs-CZ" b="0" dirty="0" smtClean="0">
                <a:solidFill>
                  <a:schemeClr val="tx1"/>
                </a:solidFill>
              </a:rPr>
              <a:t>(ukončení příjmu žádostí je nastaveno na 14. 2. 2017 ve 14:00 hod.).</a:t>
            </a:r>
          </a:p>
          <a:p>
            <a:pPr marL="454025" lvl="1" indent="-187325"/>
            <a:r>
              <a:rPr lang="cs-CZ" dirty="0" smtClean="0">
                <a:solidFill>
                  <a:schemeClr val="tx1"/>
                </a:solidFill>
              </a:rPr>
              <a:t>Fáze hodnocení (provádí Centrum)</a:t>
            </a:r>
          </a:p>
          <a:p>
            <a:pPr marL="898525" lvl="2" indent="-187325"/>
            <a:r>
              <a:rPr lang="cs-CZ" sz="1800" dirty="0" smtClean="0"/>
              <a:t>kontrola přijatelnosti a formálních náležitostí,</a:t>
            </a:r>
          </a:p>
          <a:p>
            <a:pPr marL="898525" lvl="2" indent="-187325"/>
            <a:r>
              <a:rPr lang="cs-CZ" sz="1800" dirty="0"/>
              <a:t>v</a:t>
            </a:r>
            <a:r>
              <a:rPr lang="cs-CZ" sz="1800" dirty="0" smtClean="0"/>
              <a:t>ěcné hodnocení,</a:t>
            </a:r>
          </a:p>
          <a:p>
            <a:pPr marL="898525" lvl="2" indent="-187325"/>
            <a:r>
              <a:rPr lang="cs-CZ" sz="1800" dirty="0" smtClean="0"/>
              <a:t>ex-ante analýza rizik,</a:t>
            </a:r>
          </a:p>
          <a:p>
            <a:pPr marL="898525" lvl="2" indent="-187325"/>
            <a:r>
              <a:rPr lang="cs-CZ" sz="1800" dirty="0" smtClean="0"/>
              <a:t>ex-ante kontrola.</a:t>
            </a:r>
          </a:p>
          <a:p>
            <a:pPr marL="711200" lvl="2" indent="0">
              <a:buNone/>
            </a:pPr>
            <a:r>
              <a:rPr lang="cs-CZ" sz="1800" dirty="0" smtClean="0"/>
              <a:t>Hodnocení provádějí pracovníci z jiných krajských poboček.</a:t>
            </a:r>
          </a:p>
          <a:p>
            <a:pPr marL="454025" lvl="1" indent="-187325"/>
            <a:r>
              <a:rPr lang="cs-CZ" dirty="0" smtClean="0">
                <a:solidFill>
                  <a:schemeClr val="tx1"/>
                </a:solidFill>
              </a:rPr>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80465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084263"/>
            <a:ext cx="8229600" cy="5041901"/>
          </a:xfrm>
        </p:spPr>
        <p:txBody>
          <a:bodyPr>
            <a:normAutofit fontScale="92500" lnSpcReduction="20000"/>
          </a:bodyPr>
          <a:lstStyle/>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Infrastruktura pro předškolní vzdělávání</a:t>
            </a:r>
          </a:p>
          <a:p>
            <a:pPr marL="7200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z EU – 2,5 mld. Kč</a:t>
            </a:r>
          </a:p>
          <a:p>
            <a:pPr marL="720000" lvl="1" indent="-342900">
              <a:lnSpc>
                <a:spcPct val="120000"/>
              </a:lnSpc>
              <a:spcBef>
                <a:spcPts val="0"/>
              </a:spcBef>
            </a:pPr>
            <a:r>
              <a:rPr lang="cs-CZ" sz="2200" b="0" dirty="0">
                <a:solidFill>
                  <a:schemeClr val="tx1"/>
                </a:solidFill>
              </a:rPr>
              <a:t>v roce 2015 vyhlášeno za 2,4 mld. Kč (výzva č. 14 a 15)</a:t>
            </a:r>
          </a:p>
          <a:p>
            <a:pPr marL="342900" lvl="1" indent="-342900">
              <a:lnSpc>
                <a:spcPct val="120000"/>
              </a:lnSpc>
              <a:spcBef>
                <a:spcPts val="0"/>
              </a:spcBef>
            </a:pPr>
            <a:endParaRPr lang="cs-CZ" sz="2200" dirty="0"/>
          </a:p>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Infrastruktura pro základní školy</a:t>
            </a:r>
          </a:p>
          <a:p>
            <a:pPr marL="7200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z EU – 2,65 mld. Kč</a:t>
            </a:r>
          </a:p>
          <a:p>
            <a:pPr marL="720000" lvl="1" indent="-342900">
              <a:lnSpc>
                <a:spcPct val="120000"/>
              </a:lnSpc>
              <a:spcBef>
                <a:spcPts val="0"/>
              </a:spcBef>
            </a:pPr>
            <a:r>
              <a:rPr lang="cs-CZ" sz="2200" b="0" dirty="0">
                <a:solidFill>
                  <a:schemeClr val="tx1"/>
                </a:solidFill>
              </a:rPr>
              <a:t>vyhlášeno pro rok 2016 – 1,8 mld. Kč </a:t>
            </a:r>
            <a:r>
              <a:rPr lang="pt-BR" sz="2200" b="0" dirty="0">
                <a:solidFill>
                  <a:schemeClr val="tx1"/>
                </a:solidFill>
              </a:rPr>
              <a:t>(výzva č. </a:t>
            </a:r>
            <a:r>
              <a:rPr lang="cs-CZ" sz="2200" b="0" dirty="0">
                <a:solidFill>
                  <a:schemeClr val="tx1"/>
                </a:solidFill>
              </a:rPr>
              <a:t>46</a:t>
            </a:r>
            <a:r>
              <a:rPr lang="pt-BR" sz="2200" b="0" dirty="0">
                <a:solidFill>
                  <a:schemeClr val="tx1"/>
                </a:solidFill>
              </a:rPr>
              <a:t> a </a:t>
            </a:r>
            <a:r>
              <a:rPr lang="cs-CZ" sz="2200" b="0" dirty="0">
                <a:solidFill>
                  <a:schemeClr val="tx1"/>
                </a:solidFill>
              </a:rPr>
              <a:t>47</a:t>
            </a:r>
            <a:r>
              <a:rPr lang="pt-BR" sz="2200" b="0" dirty="0">
                <a:solidFill>
                  <a:schemeClr val="tx1"/>
                </a:solidFill>
              </a:rPr>
              <a:t>)</a:t>
            </a:r>
            <a:endParaRPr lang="cs-CZ" sz="2200" b="0" dirty="0">
              <a:solidFill>
                <a:schemeClr val="tx1"/>
              </a:solidFill>
            </a:endParaRPr>
          </a:p>
          <a:p>
            <a:pPr marL="342900" lvl="1" indent="-342900">
              <a:lnSpc>
                <a:spcPct val="120000"/>
              </a:lnSpc>
              <a:spcBef>
                <a:spcPts val="0"/>
              </a:spcBef>
            </a:pPr>
            <a:endParaRPr lang="cs-CZ" sz="2200" dirty="0"/>
          </a:p>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Infrastruktura pro střední školy a vyšší odborné školy</a:t>
            </a:r>
          </a:p>
          <a:p>
            <a:pPr marL="7200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z EU – 2,65 mld. Kč</a:t>
            </a:r>
          </a:p>
          <a:p>
            <a:pPr marL="720000" lvl="1" indent="-342900">
              <a:lnSpc>
                <a:spcPct val="120000"/>
              </a:lnSpc>
              <a:spcBef>
                <a:spcPts val="0"/>
              </a:spcBef>
            </a:pPr>
            <a:r>
              <a:rPr lang="cs-CZ" sz="2200" b="0" dirty="0">
                <a:solidFill>
                  <a:schemeClr val="tx1"/>
                </a:solidFill>
              </a:rPr>
              <a:t>vyhlášeno pro rok 2016 – 1,3 mld. Kč (výzva č. 32 a 33)</a:t>
            </a:r>
          </a:p>
          <a:p>
            <a:pPr marL="342900" lvl="1" indent="-342900">
              <a:lnSpc>
                <a:spcPct val="120000"/>
              </a:lnSpc>
              <a:spcBef>
                <a:spcPts val="0"/>
              </a:spcBef>
            </a:pPr>
            <a:endParaRPr lang="cs-CZ" sz="2200" dirty="0"/>
          </a:p>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Infrastruktura pro zájmové, neformální a celoživotní vzděláván</a:t>
            </a:r>
            <a:r>
              <a:rPr lang="cs-CZ" sz="2200" dirty="0">
                <a:solidFill>
                  <a:srgbClr val="0070C0"/>
                </a:solidFill>
              </a:rPr>
              <a:t>í</a:t>
            </a:r>
          </a:p>
          <a:p>
            <a:pPr marL="7200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z EU – 590 mil. Kč</a:t>
            </a:r>
          </a:p>
          <a:p>
            <a:pPr marL="720000" lvl="1" indent="-342900">
              <a:lnSpc>
                <a:spcPct val="120000"/>
              </a:lnSpc>
              <a:spcBef>
                <a:spcPts val="0"/>
              </a:spcBef>
            </a:pPr>
            <a:r>
              <a:rPr lang="cs-CZ" sz="2200" b="0" dirty="0">
                <a:solidFill>
                  <a:schemeClr val="tx1"/>
                </a:solidFill>
              </a:rPr>
              <a:t>plán vyhlášení pro rok 2016 (říjen) – 500 mil. Kč</a:t>
            </a:r>
          </a:p>
          <a:p>
            <a:endParaRPr lang="cs-CZ"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smtClean="0"/>
              <a:t>46</a:t>
            </a:r>
            <a:r>
              <a:rPr lang="en-US" sz="1000" dirty="0" smtClean="0"/>
              <a:t> </a:t>
            </a:r>
            <a:r>
              <a:rPr lang="cs-CZ" sz="1000" dirty="0" smtClean="0"/>
              <a:t>„Infrastruktura základních škol“</a:t>
            </a:r>
            <a:endParaRPr lang="cs-CZ" sz="1000" dirty="0"/>
          </a:p>
          <a:p>
            <a:pPr lvl="0"/>
            <a:r>
              <a:rPr lang="cs-CZ" sz="1000" dirty="0"/>
              <a:t>Výzva č. </a:t>
            </a:r>
            <a:r>
              <a:rPr lang="cs-CZ" sz="1000" dirty="0" smtClean="0"/>
              <a:t>47 „Infrastruktura základních škol (SVL)“</a:t>
            </a:r>
            <a:endParaRPr lang="cs-CZ" sz="1000" dirty="0"/>
          </a:p>
        </p:txBody>
      </p:sp>
      <p:sp>
        <p:nvSpPr>
          <p:cNvPr id="4" name="Nadpis 3"/>
          <p:cNvSpPr>
            <a:spLocks noGrp="1"/>
          </p:cNvSpPr>
          <p:nvPr>
            <p:ph type="title"/>
          </p:nvPr>
        </p:nvSpPr>
        <p:spPr/>
        <p:txBody>
          <a:bodyPr/>
          <a:lstStyle/>
          <a:p>
            <a:pPr algn="ctr"/>
            <a:r>
              <a:rPr lang="cs-CZ" dirty="0"/>
              <a:t>Základní informace o </a:t>
            </a:r>
            <a:r>
              <a:rPr lang="cs-CZ" dirty="0" smtClean="0"/>
              <a:t>výzvách SC 2.4</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7572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20000"/>
          </a:bodyPr>
          <a:lstStyle/>
          <a:p>
            <a:pPr marL="361950" lvl="1" indent="-276225" defTabSz="266700">
              <a:lnSpc>
                <a:spcPct val="120000"/>
              </a:lnSpc>
              <a:spcBef>
                <a:spcPts val="0"/>
              </a:spcBef>
            </a:pPr>
            <a:r>
              <a:rPr lang="cs-CZ" b="0" dirty="0" smtClean="0">
                <a:solidFill>
                  <a:schemeClr val="tx1"/>
                </a:solidFill>
              </a:rPr>
              <a:t>Provedena do 24 pracovních dnů od </a:t>
            </a:r>
            <a:r>
              <a:rPr lang="cs-CZ" sz="2100" b="0" dirty="0">
                <a:solidFill>
                  <a:schemeClr val="tx1"/>
                </a:solidFill>
              </a:rPr>
              <a:t>data ukončení příjmu žádostí; </a:t>
            </a:r>
          </a:p>
          <a:p>
            <a:pPr marL="361950" lvl="1" indent="-276225" defTabSz="266700">
              <a:lnSpc>
                <a:spcPct val="120000"/>
              </a:lnSpc>
              <a:spcBef>
                <a:spcPts val="0"/>
              </a:spcBef>
            </a:pPr>
            <a:r>
              <a:rPr lang="cs-CZ" b="0" dirty="0" smtClean="0">
                <a:solidFill>
                  <a:schemeClr val="tx1"/>
                </a:solidFill>
              </a:rPr>
              <a:t>probíhá elektronicky v MS2014+;</a:t>
            </a:r>
          </a:p>
          <a:p>
            <a:pPr marL="361950" lvl="1" indent="-276225" defTabSz="266700">
              <a:lnSpc>
                <a:spcPct val="120000"/>
              </a:lnSpc>
              <a:spcBef>
                <a:spcPts val="0"/>
              </a:spcBef>
            </a:pPr>
            <a:r>
              <a:rPr lang="cs-CZ" b="0" dirty="0">
                <a:solidFill>
                  <a:schemeClr val="tx1"/>
                </a:solidFill>
              </a:rPr>
              <a:t>k</a:t>
            </a:r>
            <a:r>
              <a:rPr lang="cs-CZ" b="0" dirty="0" smtClean="0">
                <a:solidFill>
                  <a:schemeClr val="tx1"/>
                </a:solidFill>
              </a:rPr>
              <a:t>ritéria jsou vyhodnocována odpověďmi „ANO“ x „NE“ x „NERELEVANTNÍ“;</a:t>
            </a:r>
          </a:p>
          <a:p>
            <a:pPr marL="361950" lvl="1" indent="-276225" algn="just" defTabSz="266700">
              <a:lnSpc>
                <a:spcPct val="120000"/>
              </a:lnSpc>
              <a:spcBef>
                <a:spcPts val="0"/>
              </a:spcBef>
            </a:pPr>
            <a:r>
              <a:rPr lang="cs-CZ" b="0" dirty="0">
                <a:solidFill>
                  <a:schemeClr val="tx1"/>
                </a:solidFill>
              </a:rPr>
              <a:t>n</a:t>
            </a:r>
            <a:r>
              <a:rPr lang="cs-CZ" b="0" dirty="0" smtClean="0">
                <a:solidFill>
                  <a:schemeClr val="tx1"/>
                </a:solidFill>
              </a:rPr>
              <a:t>apravitelná a nenapravitelná kritéria:</a:t>
            </a:r>
          </a:p>
          <a:p>
            <a:pPr marL="720000" lvl="1" indent="-276225" algn="just" defTabSz="266700">
              <a:lnSpc>
                <a:spcPct val="120000"/>
              </a:lnSpc>
              <a:spcBef>
                <a:spcPts val="0"/>
              </a:spcBef>
            </a:pPr>
            <a:r>
              <a:rPr lang="cs-CZ" dirty="0" smtClean="0">
                <a:solidFill>
                  <a:schemeClr val="tx1"/>
                </a:solidFill>
              </a:rPr>
              <a:t>kritéria </a:t>
            </a:r>
            <a:r>
              <a:rPr lang="cs-CZ" dirty="0">
                <a:solidFill>
                  <a:schemeClr val="tx1"/>
                </a:solidFill>
              </a:rPr>
              <a:t>formálních náležitostí jsou vždy </a:t>
            </a:r>
            <a:r>
              <a:rPr lang="cs-CZ" dirty="0" smtClean="0">
                <a:solidFill>
                  <a:schemeClr val="tx1"/>
                </a:solidFill>
              </a:rPr>
              <a:t>NAPRAVITELNÁ</a:t>
            </a:r>
            <a:r>
              <a:rPr lang="cs-CZ" b="0" dirty="0" smtClean="0">
                <a:solidFill>
                  <a:schemeClr val="tx1"/>
                </a:solidFill>
              </a:rPr>
              <a:t>,</a:t>
            </a:r>
          </a:p>
          <a:p>
            <a:pPr marL="720000" lvl="1" indent="-276225" algn="just" defTabSz="266700">
              <a:lnSpc>
                <a:spcPct val="120000"/>
              </a:lnSpc>
              <a:spcBef>
                <a:spcPts val="0"/>
              </a:spcBef>
            </a:pPr>
            <a:r>
              <a:rPr lang="cs-CZ" dirty="0">
                <a:solidFill>
                  <a:schemeClr val="tx1"/>
                </a:solidFill>
              </a:rPr>
              <a:t>o</a:t>
            </a:r>
            <a:r>
              <a:rPr lang="cs-CZ" dirty="0" smtClean="0">
                <a:solidFill>
                  <a:schemeClr val="tx1"/>
                </a:solidFill>
              </a:rPr>
              <a:t>becná </a:t>
            </a:r>
            <a:r>
              <a:rPr lang="cs-CZ" dirty="0">
                <a:solidFill>
                  <a:schemeClr val="tx1"/>
                </a:solidFill>
              </a:rPr>
              <a:t>a specifická kritéria přijatelnosti jsou rozdělena na kritéria </a:t>
            </a:r>
            <a:r>
              <a:rPr lang="cs-CZ" dirty="0">
                <a:solidFill>
                  <a:srgbClr val="00B050"/>
                </a:solidFill>
              </a:rPr>
              <a:t>NAPRAVITELNÁ</a:t>
            </a:r>
            <a:r>
              <a:rPr lang="cs-CZ" dirty="0">
                <a:solidFill>
                  <a:schemeClr val="tx1"/>
                </a:solidFill>
              </a:rPr>
              <a:t> </a:t>
            </a:r>
            <a:r>
              <a:rPr lang="cs-CZ" dirty="0" smtClean="0">
                <a:solidFill>
                  <a:schemeClr val="tx1"/>
                </a:solidFill>
              </a:rPr>
              <a:t>a </a:t>
            </a:r>
            <a:r>
              <a:rPr lang="cs-CZ" dirty="0" smtClean="0">
                <a:solidFill>
                  <a:srgbClr val="FF0000"/>
                </a:solidFill>
              </a:rPr>
              <a:t>NENAPRAVITELNÁ</a:t>
            </a:r>
            <a:r>
              <a:rPr lang="cs-CZ" dirty="0" smtClean="0">
                <a:solidFill>
                  <a:schemeClr val="tx1"/>
                </a:solidFill>
              </a:rPr>
              <a:t>,</a:t>
            </a: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alespoň jednoho kritéria s příznakem NENAPRAVITELNÉ je žádost o podporu vyloučena z dalšího procesu hodnocení. </a:t>
            </a:r>
            <a:endParaRPr lang="cs-CZ" b="0" dirty="0" smtClean="0">
              <a:solidFill>
                <a:schemeClr val="tx1"/>
              </a:solidFill>
            </a:endParaRP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jakéhokoliv NAPRAVITELNÉHO kritéria přijatelnosti a formálních </a:t>
            </a:r>
            <a:r>
              <a:rPr lang="cs-CZ" b="0" dirty="0" smtClean="0">
                <a:solidFill>
                  <a:schemeClr val="tx1"/>
                </a:solidFill>
              </a:rPr>
              <a:t>náležitostí, nebo </a:t>
            </a:r>
            <a:r>
              <a:rPr lang="cs-CZ" b="0" dirty="0">
                <a:solidFill>
                  <a:schemeClr val="tx1"/>
                </a:solidFill>
              </a:rPr>
              <a:t>pokud nelze v rámci kontroly přijatelnosti kritérium vyhodnotit, nebo jsou v žádosti uvedeny rozporné </a:t>
            </a:r>
            <a:r>
              <a:rPr lang="cs-CZ" b="0" dirty="0" smtClean="0">
                <a:solidFill>
                  <a:schemeClr val="tx1"/>
                </a:solidFill>
              </a:rPr>
              <a:t>údaje, </a:t>
            </a:r>
            <a:r>
              <a:rPr lang="cs-CZ" b="0" dirty="0">
                <a:solidFill>
                  <a:schemeClr val="tx1"/>
                </a:solidFill>
              </a:rPr>
              <a:t>lze žadatele vyzvat k </a:t>
            </a:r>
            <a:r>
              <a:rPr lang="cs-CZ" b="0" u="sng" dirty="0">
                <a:solidFill>
                  <a:schemeClr val="tx1"/>
                </a:solidFill>
              </a:rPr>
              <a:t>doplnění</a:t>
            </a:r>
            <a:r>
              <a:rPr lang="cs-CZ" b="0" dirty="0">
                <a:solidFill>
                  <a:schemeClr val="tx1"/>
                </a:solidFill>
              </a:rPr>
              <a:t> (max. </a:t>
            </a:r>
            <a:r>
              <a:rPr lang="cs-CZ" b="0" dirty="0" smtClean="0">
                <a:solidFill>
                  <a:schemeClr val="tx1"/>
                </a:solidFill>
              </a:rPr>
              <a:t>2x);</a:t>
            </a:r>
          </a:p>
          <a:p>
            <a:pPr marL="360000" lvl="1" indent="-276225" algn="just" defTabSz="266700">
              <a:lnSpc>
                <a:spcPct val="120000"/>
              </a:lnSpc>
              <a:spcBef>
                <a:spcPts val="0"/>
              </a:spcBef>
            </a:pPr>
            <a:r>
              <a:rPr lang="cs-CZ" b="0" dirty="0" smtClean="0">
                <a:solidFill>
                  <a:schemeClr val="tx1"/>
                </a:solidFill>
              </a:rPr>
              <a:t>výzvy </a:t>
            </a:r>
            <a:r>
              <a:rPr lang="cs-CZ" b="0" dirty="0">
                <a:solidFill>
                  <a:schemeClr val="tx1"/>
                </a:solidFill>
              </a:rPr>
              <a:t>k doplnění jsou žadateli zasílány formou depeší v </a:t>
            </a:r>
            <a:r>
              <a:rPr lang="cs-CZ" b="0" dirty="0" smtClean="0">
                <a:solidFill>
                  <a:schemeClr val="tx1"/>
                </a:solidFill>
              </a:rPr>
              <a:t>MS2014+;</a:t>
            </a:r>
          </a:p>
          <a:p>
            <a:pPr marL="360000" lvl="1" indent="-276225" algn="just" defTabSz="266700">
              <a:lnSpc>
                <a:spcPct val="120000"/>
              </a:lnSpc>
              <a:spcBef>
                <a:spcPts val="0"/>
              </a:spcBef>
            </a:pPr>
            <a:r>
              <a:rPr lang="cs-CZ" b="0" dirty="0">
                <a:solidFill>
                  <a:schemeClr val="tx1"/>
                </a:solidFill>
              </a:rPr>
              <a:t>t</a:t>
            </a:r>
            <a:r>
              <a:rPr lang="cs-CZ" b="0" dirty="0" smtClean="0">
                <a:solidFill>
                  <a:schemeClr val="tx1"/>
                </a:solidFill>
              </a:rPr>
              <a:t>ermín pro doplnění – 5 pracovních dní.</a:t>
            </a:r>
            <a:endParaRPr lang="cs-CZ" dirty="0" smtClean="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201939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Arial" panose="020B0604020202020204" pitchFamily="34" charset="0"/>
              <a:buChar char="•"/>
            </a:pPr>
            <a:r>
              <a:rPr lang="cs-CZ" dirty="0" smtClean="0"/>
              <a:t>Přes MS2014+.</a:t>
            </a:r>
          </a:p>
          <a:p>
            <a:pPr marL="542925" indent="-285750">
              <a:spcBef>
                <a:spcPts val="0"/>
              </a:spcBef>
              <a:buFont typeface="Arial" panose="020B0604020202020204" pitchFamily="34" charset="0"/>
              <a:buChar char="•"/>
            </a:pPr>
            <a:r>
              <a:rPr lang="cs-CZ" dirty="0" smtClean="0"/>
              <a:t>Ve finančním plánu jsou nastaveny etapy projektu v minimální délce 3 měsíců.</a:t>
            </a:r>
          </a:p>
          <a:p>
            <a:pPr marL="542925" indent="-285750">
              <a:spcBef>
                <a:spcPts val="0"/>
              </a:spcBef>
              <a:buFont typeface="Arial" panose="020B0604020202020204" pitchFamily="34" charset="0"/>
              <a:buChar char="•"/>
            </a:pPr>
            <a:r>
              <a:rPr lang="cs-CZ" dirty="0" smtClean="0"/>
              <a:t>Nastavení harmonogramu projektu x datum zahájení první etapy a datum ukončení poslední etapy. </a:t>
            </a:r>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Arial" panose="020B0604020202020204" pitchFamily="34" charset="0"/>
              <a:buChar char="•"/>
            </a:pPr>
            <a:r>
              <a:rPr lang="cs-CZ" dirty="0" smtClean="0"/>
              <a:t>Statutární zástupce, popř. jim pověřená osoba na základě plné moci, či jiného dokumentu (např. usnesení zastupitelstva obce).</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458788" indent="-285750" algn="just">
              <a:spcBef>
                <a:spcPts val="0"/>
              </a:spcBef>
              <a:spcAft>
                <a:spcPts val="0"/>
              </a:spcAft>
              <a:buFont typeface="Arial" panose="020B0604020202020204" pitchFamily="34" charset="0"/>
              <a:buChar char="•"/>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a:t>
            </a:r>
            <a:r>
              <a:rPr lang="cs-CZ" dirty="0" smtClean="0"/>
              <a:t>Relevantní v </a:t>
            </a:r>
            <a:r>
              <a:rPr lang="cs-CZ" dirty="0"/>
              <a:t>případě přenesení pravomocí na jinou </a:t>
            </a:r>
            <a:r>
              <a:rPr lang="cs-CZ" dirty="0" smtClean="0"/>
              <a:t>osobu, např. při podpisu žádosti.</a:t>
            </a:r>
            <a:br>
              <a:rPr lang="cs-CZ" dirty="0" smtClean="0"/>
            </a:br>
            <a:r>
              <a:rPr lang="cs-CZ" dirty="0" smtClean="0"/>
              <a:t>Plné </a:t>
            </a:r>
            <a:r>
              <a:rPr lang="cs-CZ" dirty="0"/>
              <a:t>moci jsou </a:t>
            </a:r>
            <a:r>
              <a:rPr lang="cs-CZ" dirty="0" smtClean="0"/>
              <a:t>nahrány </a:t>
            </a:r>
            <a:r>
              <a:rPr lang="cs-CZ" dirty="0"/>
              <a:t>v elektronické podobě </a:t>
            </a:r>
            <a:r>
              <a:rPr lang="cs-CZ" dirty="0" smtClean="0"/>
              <a:t>do ISKP14+. Vzor plné moci je uveden v Příloze č. 11 Obecných pravidel.</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a:t>
            </a:r>
            <a:r>
              <a:rPr lang="cs-CZ" dirty="0" smtClean="0"/>
              <a:t>náležitostí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819273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0" lvl="1" indent="0">
              <a:spcBef>
                <a:spcPts val="0"/>
              </a:spcBef>
              <a:spcAft>
                <a:spcPts val="600"/>
              </a:spcAft>
              <a:buNone/>
            </a:pPr>
            <a:r>
              <a:rPr lang="cs-CZ" dirty="0" smtClean="0"/>
              <a:t>3. Jsou </a:t>
            </a:r>
            <a:r>
              <a:rPr lang="cs-CZ" dirty="0"/>
              <a:t>doloženy všechny povinné přílohy a obsahově splňují požadované </a:t>
            </a:r>
            <a:r>
              <a:rPr lang="cs-CZ" dirty="0" smtClean="0"/>
              <a:t>náležitosti</a:t>
            </a:r>
          </a:p>
          <a:p>
            <a:pPr marL="361950" lvl="1" indent="-361950">
              <a:spcBef>
                <a:spcPct val="20000"/>
              </a:spcBef>
              <a:spcAft>
                <a:spcPts val="200"/>
              </a:spcAft>
              <a:buNone/>
            </a:pPr>
            <a:endParaRPr lang="cs-CZ" sz="600" dirty="0"/>
          </a:p>
          <a:p>
            <a:pPr marL="361950" indent="-361950" algn="just">
              <a:lnSpc>
                <a:spcPct val="110000"/>
              </a:lnSpc>
              <a:spcBef>
                <a:spcPts val="0"/>
              </a:spcBef>
              <a:spcAft>
                <a:spcPts val="0"/>
              </a:spcAft>
              <a:buFont typeface="Arial" panose="020B0604020202020204" pitchFamily="34" charset="0"/>
              <a:buChar char="•"/>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smtClean="0"/>
              <a:t>	Jako </a:t>
            </a:r>
            <a:r>
              <a:rPr lang="cs-CZ" dirty="0"/>
              <a:t>povinnou přílohu žádosti o podporu žadatel předkládá pouze uzavřenou smlouvu na plnění </a:t>
            </a:r>
            <a:r>
              <a:rPr lang="cs-CZ" dirty="0" smtClean="0"/>
              <a:t>zakázky (</a:t>
            </a:r>
            <a:r>
              <a:rPr lang="cs-CZ" u="sng" dirty="0" smtClean="0"/>
              <a:t>byla-li zakázka již </a:t>
            </a:r>
            <a:r>
              <a:rPr lang="cs-CZ" u="sng" dirty="0" err="1" smtClean="0"/>
              <a:t>vysoutěžena</a:t>
            </a:r>
            <a:r>
              <a:rPr lang="cs-CZ" dirty="0" smtClean="0"/>
              <a:t>), </a:t>
            </a:r>
            <a:r>
              <a:rPr lang="cs-CZ" dirty="0"/>
              <a:t>kterou uplatňuje v projektu. Smlouvu přiloží na záložku Veřejné zakázky k odpovídající zakázce</a:t>
            </a:r>
            <a:r>
              <a:rPr lang="cs-CZ" dirty="0" smtClean="0"/>
              <a:t>.</a:t>
            </a:r>
            <a:endParaRPr lang="cs-CZ" dirty="0"/>
          </a:p>
          <a:p>
            <a:pPr marL="361950" indent="-361950">
              <a:lnSpc>
                <a:spcPct val="110000"/>
              </a:lnSpc>
              <a:spcBef>
                <a:spcPts val="0"/>
              </a:spcBef>
              <a:spcAft>
                <a:spcPts val="0"/>
              </a:spcAft>
            </a:pPr>
            <a:endParaRPr lang="cs-CZ" dirty="0" smtClean="0"/>
          </a:p>
          <a:p>
            <a:pPr marL="361950" indent="-361950" algn="just">
              <a:spcBef>
                <a:spcPts val="0"/>
              </a:spcBef>
              <a:spcAft>
                <a:spcPts val="0"/>
              </a:spcAft>
              <a:buFont typeface="Arial" panose="020B0604020202020204" pitchFamily="34" charset="0"/>
              <a:buChar char="•"/>
            </a:pPr>
            <a:r>
              <a:rPr lang="cs-CZ" b="1" dirty="0" smtClean="0"/>
              <a:t>Doklady </a:t>
            </a:r>
            <a:r>
              <a:rPr lang="cs-CZ" b="1" dirty="0"/>
              <a:t>o právní subjektivitě žadatele</a:t>
            </a:r>
          </a:p>
          <a:p>
            <a:r>
              <a:rPr lang="cs-CZ" i="1" dirty="0" smtClean="0"/>
              <a:t>       </a:t>
            </a:r>
            <a:r>
              <a:rPr lang="cs-CZ" dirty="0" smtClean="0"/>
              <a:t>Doklady </a:t>
            </a:r>
            <a:r>
              <a:rPr lang="cs-CZ" dirty="0"/>
              <a:t>k právní subjektivitě nedokládají</a:t>
            </a:r>
            <a:r>
              <a:rPr lang="cs-CZ" dirty="0" smtClean="0"/>
              <a:t>:</a:t>
            </a:r>
          </a:p>
          <a:p>
            <a:pPr marL="914400" lvl="1" indent="-285750">
              <a:spcBef>
                <a:spcPts val="0"/>
              </a:spcBef>
              <a:buFont typeface="Arial" panose="020B0604020202020204" pitchFamily="34" charset="0"/>
              <a:buChar char="•"/>
            </a:pPr>
            <a:r>
              <a:rPr lang="cs-CZ" sz="1800" b="0" dirty="0">
                <a:solidFill>
                  <a:schemeClr val="tx1"/>
                </a:solidFill>
              </a:rPr>
              <a:t>kraje a jimi zřizované organizace;</a:t>
            </a:r>
          </a:p>
          <a:p>
            <a:pPr marL="914400" lvl="1" indent="-285750">
              <a:spcBef>
                <a:spcPts val="0"/>
              </a:spcBef>
              <a:buFont typeface="Arial" panose="020B0604020202020204" pitchFamily="34" charset="0"/>
              <a:buChar char="•"/>
            </a:pPr>
            <a:r>
              <a:rPr lang="cs-CZ" sz="1800" b="0" dirty="0">
                <a:solidFill>
                  <a:schemeClr val="tx1"/>
                </a:solidFill>
              </a:rPr>
              <a:t>obce a jimi zřizované organizace;</a:t>
            </a:r>
          </a:p>
          <a:p>
            <a:pPr marL="914400" lvl="1" indent="-285750">
              <a:spcBef>
                <a:spcPts val="0"/>
              </a:spcBef>
              <a:buFont typeface="Arial" panose="020B0604020202020204" pitchFamily="34" charset="0"/>
              <a:buChar char="•"/>
            </a:pPr>
            <a:r>
              <a:rPr lang="cs-CZ" sz="1800" b="0" dirty="0" smtClean="0">
                <a:solidFill>
                  <a:schemeClr val="tx1"/>
                </a:solidFill>
              </a:rPr>
              <a:t>Organizační složky státu </a:t>
            </a:r>
            <a:r>
              <a:rPr lang="cs-CZ" sz="1800" b="0" dirty="0">
                <a:solidFill>
                  <a:schemeClr val="tx1"/>
                </a:solidFill>
              </a:rPr>
              <a:t>a jejich příspěvkové organizace</a:t>
            </a:r>
            <a:r>
              <a:rPr lang="cs-CZ" sz="1800" b="0" dirty="0" smtClean="0">
                <a:solidFill>
                  <a:schemeClr val="tx1"/>
                </a:solidFill>
              </a:rPr>
              <a:t>.</a:t>
            </a:r>
          </a:p>
          <a:p>
            <a:endParaRPr lang="cs-CZ" dirty="0" smtClean="0"/>
          </a:p>
          <a:p>
            <a:r>
              <a:rPr lang="cs-CZ" dirty="0" smtClean="0"/>
              <a:t>Ostatní oprávnění žadatelé doloží doklady o právní subjektivitě dle typu žadatele (viz následující přehled v tabulce): </a:t>
            </a:r>
            <a:endParaRPr lang="cs-CZ" dirty="0"/>
          </a:p>
          <a:p>
            <a:pPr lvl="1" indent="0">
              <a:spcBef>
                <a:spcPts val="0"/>
              </a:spcBef>
              <a:buNone/>
            </a:pPr>
            <a:endParaRPr lang="cs-CZ" sz="1800" b="0" dirty="0">
              <a:solidFill>
                <a:schemeClr val="tx1"/>
              </a:solidFill>
            </a:endParaRPr>
          </a:p>
          <a:p>
            <a:pPr lvl="1" indent="0" algn="just">
              <a:lnSpc>
                <a:spcPct val="110000"/>
              </a:lnSpc>
              <a:spcBef>
                <a:spcPts val="200"/>
              </a:spcBef>
              <a:buNone/>
            </a:pPr>
            <a:endParaRPr lang="cs-CZ" dirty="0" smtClean="0"/>
          </a:p>
          <a:p>
            <a:pPr marL="361950" indent="-361950" algn="just">
              <a:lnSpc>
                <a:spcPct val="110000"/>
              </a:lnSpc>
              <a:spcBef>
                <a:spcPts val="200"/>
              </a:spcBef>
            </a:pPr>
            <a:endParaRPr lang="cs-CZ" i="1" dirty="0" smtClean="0"/>
          </a:p>
          <a:p>
            <a:endParaRPr lang="cs-CZ"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996785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 </a:t>
            </a:r>
            <a:endParaRPr lang="cs-CZ" b="1" dirty="0"/>
          </a:p>
          <a:p>
            <a:pPr lvl="1" algn="just">
              <a:spcBef>
                <a:spcPts val="0"/>
              </a:spcBef>
              <a:spcAft>
                <a:spcPts val="600"/>
              </a:spcAft>
            </a:pPr>
            <a:endParaRPr lang="cs-CZ" sz="19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1111572397"/>
              </p:ext>
            </p:extLst>
          </p:nvPr>
        </p:nvGraphicFramePr>
        <p:xfrm>
          <a:off x="727451" y="1543049"/>
          <a:ext cx="7816474" cy="4619982"/>
        </p:xfrm>
        <a:graphic>
          <a:graphicData uri="http://schemas.openxmlformats.org/drawingml/2006/table">
            <a:tbl>
              <a:tblPr>
                <a:tableStyleId>{5C22544A-7EE6-4342-B048-85BDC9FD1C3A}</a:tableStyleId>
              </a:tblPr>
              <a:tblGrid>
                <a:gridCol w="3262008"/>
                <a:gridCol w="4554466"/>
              </a:tblGrid>
              <a:tr h="338204">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800471">
                <a:tc>
                  <a:txBody>
                    <a:bodyPr/>
                    <a:lstStyle/>
                    <a:p>
                      <a:pPr>
                        <a:lnSpc>
                          <a:spcPct val="115000"/>
                        </a:lnSpc>
                        <a:spcAft>
                          <a:spcPts val="1000"/>
                        </a:spcAft>
                      </a:pPr>
                      <a:r>
                        <a:rPr lang="cs-CZ" sz="1400" dirty="0" smtClean="0">
                          <a:effectLst/>
                        </a:rPr>
                        <a:t>nestátní nezisková</a:t>
                      </a:r>
                      <a:r>
                        <a:rPr lang="cs-CZ" sz="1400" baseline="0" dirty="0" smtClean="0">
                          <a:effectLst/>
                        </a:rPr>
                        <a:t>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listina nebo jiný dokument o založení , který zároveň</a:t>
                      </a:r>
                      <a:r>
                        <a:rPr lang="cs-CZ" sz="1400" baseline="0" dirty="0" smtClean="0">
                          <a:effectLst/>
                        </a:rPr>
                        <a:t> doloží veřejně prospěšnou činnost organizaci v oblasti </a:t>
                      </a:r>
                      <a:r>
                        <a:rPr lang="cs-CZ" sz="1400" b="1" u="none" baseline="0" dirty="0" smtClean="0">
                          <a:effectLst/>
                        </a:rPr>
                        <a:t>školství</a:t>
                      </a:r>
                      <a:r>
                        <a:rPr lang="cs-CZ" sz="1400" baseline="0" dirty="0" smtClean="0">
                          <a:effectLst/>
                        </a:rPr>
                        <a:t>, a prokáže, že účelem hlavní činnosti není vytváření zisku</a:t>
                      </a:r>
                      <a:endParaRPr lang="cs-CZ" sz="1400" dirty="0" smtClean="0">
                        <a:effectLst/>
                      </a:endParaRPr>
                    </a:p>
                    <a:p>
                      <a:pPr>
                        <a:lnSpc>
                          <a:spcPct val="115000"/>
                        </a:lnSpc>
                        <a:spcAft>
                          <a:spcPts val="1000"/>
                        </a:spcAft>
                      </a:pPr>
                      <a:r>
                        <a:rPr lang="cs-CZ" sz="1400" dirty="0" smtClean="0">
                          <a:effectLst/>
                        </a:rPr>
                        <a:t>stanovy, ve kterých je uvedeno ustanovení o vypořádání majetku při zániku organizace, jestliže to nevyplývá ze zákona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23711">
                <a:tc>
                  <a:txBody>
                    <a:bodyPr/>
                    <a:lstStyle/>
                    <a:p>
                      <a:pPr>
                        <a:lnSpc>
                          <a:spcPct val="115000"/>
                        </a:lnSpc>
                        <a:spcAft>
                          <a:spcPts val="1000"/>
                        </a:spcAft>
                      </a:pPr>
                      <a:r>
                        <a:rPr lang="cs-CZ" sz="1400" dirty="0" smtClean="0">
                          <a:effectLst/>
                        </a:rPr>
                        <a:t>církve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Rejstříku církví a náboženských společností a čestné prohlášení, že daný subjekt vykonává veřejně prospěšnou činnost v oblasti školství</a:t>
                      </a:r>
                    </a:p>
                    <a:p>
                      <a:pPr>
                        <a:lnSpc>
                          <a:spcPct val="115000"/>
                        </a:lnSpc>
                        <a:spcAft>
                          <a:spcPts val="1000"/>
                        </a:spcAft>
                      </a:pPr>
                      <a:r>
                        <a:rPr lang="cs-CZ" sz="1400" baseline="0" dirty="0" smtClean="0">
                          <a:effectLst/>
                          <a:latin typeface="+mn-lt"/>
                          <a:ea typeface="+mn-ea"/>
                          <a:cs typeface="+mn-cs"/>
                        </a:rPr>
                        <a:t>výpis v době podání žádosti </a:t>
                      </a:r>
                      <a:r>
                        <a:rPr lang="cs-CZ" sz="1400" b="1" baseline="0" dirty="0" smtClean="0">
                          <a:effectLst/>
                          <a:latin typeface="+mn-lt"/>
                          <a:ea typeface="+mn-ea"/>
                          <a:cs typeface="+mn-cs"/>
                        </a:rPr>
                        <a:t>nesmí být starší 3 měsíců</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372851">
                <a:tc>
                  <a:txBody>
                    <a:bodyPr/>
                    <a:lstStyle/>
                    <a:p>
                      <a:pPr>
                        <a:lnSpc>
                          <a:spcPct val="115000"/>
                        </a:lnSpc>
                        <a:spcAft>
                          <a:spcPts val="1000"/>
                        </a:spcAft>
                      </a:pPr>
                      <a:r>
                        <a:rPr lang="cs-CZ" sz="1400" dirty="0" smtClean="0">
                          <a:effectLst/>
                        </a:rPr>
                        <a:t>církevní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listina nebo jiný dokument o založení , a dokument,  který </a:t>
                      </a:r>
                      <a:r>
                        <a:rPr lang="cs-CZ" sz="1400" baseline="0" dirty="0" smtClean="0">
                          <a:effectLst/>
                        </a:rPr>
                        <a:t>doloží veřejně prospěšnou činnost organizaci v oblasti </a:t>
                      </a:r>
                      <a:r>
                        <a:rPr lang="cs-CZ" sz="1400" b="1"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78477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a:t>
            </a:r>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sz="1600" b="1" dirty="0" smtClean="0"/>
          </a:p>
          <a:p>
            <a:pPr marL="171450" indent="-171450">
              <a:spcBef>
                <a:spcPts val="0"/>
              </a:spcBef>
              <a:spcAft>
                <a:spcPts val="0"/>
              </a:spcAft>
              <a:buFont typeface="Arial" panose="020B0604020202020204" pitchFamily="34" charset="0"/>
              <a:buChar char="•"/>
            </a:pPr>
            <a:r>
              <a:rPr lang="cs-CZ" sz="1600" dirty="0"/>
              <a:t>Pokud lze doklady k právní subjektivitě veřejně dohledat na internetu, je možné doložit výpisy z internetu. </a:t>
            </a:r>
            <a:r>
              <a:rPr lang="cs-CZ" sz="1600" dirty="0" smtClean="0"/>
              <a:t>Pokud se jedná o dokumenty, u kterých je stanovena podmínka jejich max. stáří, </a:t>
            </a:r>
            <a:r>
              <a:rPr lang="cs-CZ" sz="1600" dirty="0"/>
              <a:t>žadatel na dokument uvede datum, kdy dokument z internetu získal, pokud tato skutečnost není z dokumentu patrná. </a:t>
            </a:r>
            <a:endParaRPr lang="cs-CZ" sz="1600" dirty="0" smtClean="0"/>
          </a:p>
          <a:p>
            <a:pPr marL="171450" indent="-171450">
              <a:spcBef>
                <a:spcPts val="0"/>
              </a:spcBef>
              <a:spcAft>
                <a:spcPts val="0"/>
              </a:spcAft>
              <a:buFont typeface="Arial" panose="020B0604020202020204" pitchFamily="34" charset="0"/>
              <a:buChar char="•"/>
            </a:pPr>
            <a:r>
              <a:rPr lang="cs-CZ" sz="1600" dirty="0" smtClean="0"/>
              <a:t>Doložené dokumenty musí být platné.</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457200" y="289297"/>
            <a:ext cx="8229600" cy="822325"/>
          </a:xfrm>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85185265"/>
              </p:ext>
            </p:extLst>
          </p:nvPr>
        </p:nvGraphicFramePr>
        <p:xfrm>
          <a:off x="727451" y="1543049"/>
          <a:ext cx="7816474" cy="2861281"/>
        </p:xfrm>
        <a:graphic>
          <a:graphicData uri="http://schemas.openxmlformats.org/drawingml/2006/table">
            <a:tbl>
              <a:tblPr>
                <a:tableStyleId>{5C22544A-7EE6-4342-B048-85BDC9FD1C3A}</a:tableStyleId>
              </a:tblPr>
              <a:tblGrid>
                <a:gridCol w="3262008"/>
                <a:gridCol w="4554466"/>
              </a:tblGrid>
              <a:tr h="280641">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organizace</a:t>
                      </a:r>
                      <a:r>
                        <a:rPr lang="cs-CZ" sz="1400" baseline="0" dirty="0" smtClean="0">
                          <a:effectLst/>
                          <a:latin typeface="+mn-lt"/>
                          <a:ea typeface="+mn-ea"/>
                          <a:cs typeface="+mn-cs"/>
                        </a:rPr>
                        <a:t> zakládané obcemi, kraji, OSS</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rPr>
                        <a:t>zřizovací či zakládací listina nebo jiný dokument o</a:t>
                      </a:r>
                      <a:r>
                        <a:rPr lang="cs-CZ" sz="1400" baseline="0" dirty="0" smtClean="0">
                          <a:effectLst/>
                        </a:rPr>
                        <a:t> založení a dokument, který doloží veřejně prospěšnou činnost organizaci v oblasti </a:t>
                      </a:r>
                      <a:r>
                        <a:rPr lang="cs-CZ" sz="1400" b="1"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r h="280641">
                <a:tc>
                  <a:txBody>
                    <a:bodyPr/>
                    <a:lstStyle/>
                    <a:p>
                      <a:pPr>
                        <a:lnSpc>
                          <a:spcPct val="115000"/>
                        </a:lnSpc>
                        <a:spcAft>
                          <a:spcPts val="1000"/>
                        </a:spcAft>
                      </a:pPr>
                      <a:r>
                        <a:rPr lang="cs-CZ" sz="1400" dirty="0" smtClean="0">
                          <a:effectLst/>
                        </a:rPr>
                        <a:t>veřejná</a:t>
                      </a:r>
                      <a:r>
                        <a:rPr lang="cs-CZ" sz="1400" baseline="0" dirty="0" smtClean="0">
                          <a:effectLst/>
                        </a:rPr>
                        <a:t> výzkumná instituce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zakladatelská</a:t>
                      </a:r>
                      <a:r>
                        <a:rPr lang="cs-CZ" sz="1400" baseline="0" dirty="0" smtClean="0">
                          <a:effectLst/>
                          <a:latin typeface="+mn-lt"/>
                          <a:ea typeface="+mn-ea"/>
                          <a:cs typeface="+mn-cs"/>
                        </a:rPr>
                        <a:t> smlouva, zakládací či zřizovací listina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ostatní</a:t>
                      </a:r>
                      <a:r>
                        <a:rPr lang="cs-CZ" sz="1400" baseline="0" dirty="0" smtClean="0">
                          <a:effectLst/>
                          <a:latin typeface="+mn-lt"/>
                          <a:ea typeface="+mn-ea"/>
                          <a:cs typeface="+mn-cs"/>
                        </a:rPr>
                        <a:t> výše neuvedené právnické osoby</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Obchodního rejstříku, který v době podání žádosti </a:t>
                      </a:r>
                      <a:r>
                        <a:rPr lang="cs-CZ" sz="1400" b="1" baseline="0" dirty="0" smtClean="0">
                          <a:effectLst/>
                          <a:latin typeface="+mn-lt"/>
                          <a:ea typeface="+mn-ea"/>
                          <a:cs typeface="+mn-cs"/>
                        </a:rPr>
                        <a:t>nesmí být starší 3 měsíců</a:t>
                      </a:r>
                      <a:r>
                        <a:rPr lang="cs-CZ" sz="1400" baseline="0" dirty="0" smtClean="0">
                          <a:effectLst/>
                          <a:latin typeface="+mn-lt"/>
                          <a:ea typeface="+mn-ea"/>
                          <a:cs typeface="+mn-cs"/>
                        </a:rPr>
                        <a:t>, nebo</a:t>
                      </a:r>
                    </a:p>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latin typeface="+mn-lt"/>
                          <a:ea typeface="+mn-ea"/>
                          <a:cs typeface="+mn-cs"/>
                        </a:rPr>
                        <a:t>výpis</a:t>
                      </a:r>
                      <a:r>
                        <a:rPr lang="cs-CZ" sz="1400" baseline="0" dirty="0" smtClean="0">
                          <a:effectLst/>
                          <a:latin typeface="+mn-lt"/>
                          <a:ea typeface="+mn-ea"/>
                          <a:cs typeface="+mn-cs"/>
                        </a:rPr>
                        <a:t> z Živnostenského rejstříku, který v době podání žádosti </a:t>
                      </a:r>
                      <a:r>
                        <a:rPr lang="cs-CZ" sz="1400" b="1" baseline="0" dirty="0" smtClean="0">
                          <a:effectLst/>
                          <a:latin typeface="+mn-lt"/>
                          <a:ea typeface="+mn-ea"/>
                          <a:cs typeface="+mn-cs"/>
                        </a:rPr>
                        <a:t>nesmí být starší 3 měsíců</a:t>
                      </a:r>
                      <a:endParaRPr lang="cs-CZ" sz="1400" b="1" dirty="0" smtClean="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765886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dirty="0"/>
          </a:p>
          <a:p>
            <a:pPr marL="285750" indent="-285750">
              <a:spcBef>
                <a:spcPts val="0"/>
              </a:spcBef>
              <a:spcAft>
                <a:spcPts val="600"/>
              </a:spcAft>
              <a:buFont typeface="Arial" panose="020B0604020202020204" pitchFamily="34" charset="0"/>
              <a:buChar char="•"/>
            </a:pPr>
            <a:r>
              <a:rPr lang="cs-CZ" b="1" dirty="0"/>
              <a:t>Výpis z rejstříku trestů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Dokládají </a:t>
            </a:r>
            <a:r>
              <a:rPr lang="cs-CZ" sz="1800" b="0" dirty="0" smtClean="0">
                <a:solidFill>
                  <a:schemeClr val="tx1"/>
                </a:solidFill>
              </a:rPr>
              <a:t>všichni statutární zástupci všech žadatelů s výjimkou:</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obcí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krajů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OSS a jejich příspěvkových organizací. </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a:t>
            </a:r>
            <a:r>
              <a:rPr lang="cs-CZ" sz="1800" b="0" dirty="0">
                <a:solidFill>
                  <a:schemeClr val="tx1"/>
                </a:solidFill>
              </a:rPr>
              <a:t>z rejstříku trestů v době podání žádosti nesmí být starší 3 měsíců.</a:t>
            </a:r>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smtClean="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Studie proveditelnosti</a:t>
            </a:r>
            <a:endParaRPr lang="cs-CZ" b="1" dirty="0"/>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Musí být zpracována podle osnovy uvedené v příloze č. 4 Specifických pravidel pro žadatele a příjemce.</a:t>
            </a:r>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Upozorňujeme žadatele na nutnost dodržení této osnovy, neboť informace uvedené ve Studii proveditelnosti slouží jako podklad pro hodnocení žádosti o podporu. Studie proveditelnosti může obsahovat i další informace, avšak dodržení osnovy je minimální požadovaný rozsah studie.</a:t>
            </a: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10549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b="1" dirty="0" smtClean="0"/>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Doklad </a:t>
            </a:r>
            <a:r>
              <a:rPr lang="cs-CZ" b="1" dirty="0"/>
              <a:t>o prokázání právních vztahů k majetku, který je předmětem projektu </a:t>
            </a:r>
            <a:endParaRPr lang="cs-CZ" dirty="0">
              <a:solidFill>
                <a:srgbClr val="FF0000"/>
              </a:solidFill>
            </a:endParaRPr>
          </a:p>
          <a:p>
            <a:pPr marL="685800" indent="-342900" algn="just">
              <a:spcBef>
                <a:spcPts val="0"/>
              </a:spcBef>
              <a:spcAft>
                <a:spcPts val="0"/>
              </a:spcAft>
              <a:buFont typeface="Arial" panose="020B0604020202020204" pitchFamily="34" charset="0"/>
              <a:buChar char="•"/>
              <a:tabLst>
                <a:tab pos="447675" algn="l"/>
              </a:tabLst>
            </a:pPr>
            <a:r>
              <a:rPr lang="cs-CZ" dirty="0" smtClean="0"/>
              <a:t>Výpis </a:t>
            </a:r>
            <a:r>
              <a:rPr lang="cs-CZ" dirty="0"/>
              <a:t>z katastru nemovitostí, týkajících se </a:t>
            </a:r>
            <a:r>
              <a:rPr lang="cs-CZ" dirty="0" smtClean="0"/>
              <a:t>projektu (stáří výpisu max. 3 měsíce před datem podání žádosti o podporu).</a:t>
            </a:r>
            <a:endParaRPr lang="cs-CZ" dirty="0"/>
          </a:p>
          <a:p>
            <a:pPr marL="685800" indent="-342900" algn="just">
              <a:spcBef>
                <a:spcPts val="0"/>
              </a:spcBef>
              <a:spcAft>
                <a:spcPts val="0"/>
              </a:spcAft>
              <a:buFont typeface="Arial" panose="020B0604020202020204" pitchFamily="34" charset="0"/>
              <a:buChar char="•"/>
              <a:tabLst>
                <a:tab pos="447675" algn="l"/>
              </a:tabLst>
            </a:pPr>
            <a:r>
              <a:rPr lang="cs-CZ" dirty="0"/>
              <a:t>Nájemní smlouvu, smlouvu o </a:t>
            </a:r>
            <a:r>
              <a:rPr lang="cs-CZ" dirty="0" smtClean="0"/>
              <a:t>výpůjčce, smlouvu o smlouvě budoucí </a:t>
            </a:r>
            <a:r>
              <a:rPr lang="cs-CZ" dirty="0"/>
              <a:t>či jiný právní úkon nebo právní akt opravňující žadatele k užívání nemovitosti, která bude předmětem projektu (pokud žadatel není zapsán v katastru nemovitostí jako vlastník nebo subjekt s právem hospodaření</a:t>
            </a:r>
            <a:r>
              <a:rPr lang="cs-CZ" dirty="0" smtClean="0"/>
              <a:t>).</a:t>
            </a:r>
          </a:p>
          <a:p>
            <a:pPr marL="685800" indent="-342900" algn="just">
              <a:spcBef>
                <a:spcPts val="0"/>
              </a:spcBef>
              <a:spcAft>
                <a:spcPts val="0"/>
              </a:spcAft>
              <a:buFont typeface="Arial" panose="020B0604020202020204" pitchFamily="34" charset="0"/>
              <a:buChar char="•"/>
              <a:tabLst>
                <a:tab pos="447675" algn="l"/>
              </a:tabLst>
            </a:pPr>
            <a:r>
              <a:rPr lang="cs-CZ" dirty="0" smtClean="0"/>
              <a:t>V případě doložení smlouvy o smlouvě budoucí musí žadatel nejpozději do vydání Rozhodnutí/Stanovení výdajů doložit výpis z katastru nemovitostí, kde je zapsán jako vlastník nebo subjekt s právem hospodařit (tato skutečnost je řešena procesem Žádosti o změnu projektu – viz kapitola 16 Obecných pravidel).</a:t>
            </a:r>
            <a:endParaRPr lang="cs-CZ" dirty="0"/>
          </a:p>
          <a:p>
            <a:pPr marL="342900" algn="just">
              <a:spcBef>
                <a:spcPts val="0"/>
              </a:spcBef>
              <a:spcAft>
                <a:spcPts val="0"/>
              </a:spcAft>
              <a:tabLst>
                <a:tab pos="447675" algn="l"/>
              </a:tabLst>
            </a:pPr>
            <a:endParaRPr lang="cs-CZ" i="1" dirty="0"/>
          </a:p>
          <a:p>
            <a:pPr algn="just">
              <a:spcBef>
                <a:spcPts val="0"/>
              </a:spcBef>
              <a:spcAft>
                <a:spcPts val="0"/>
              </a:spcAft>
              <a:tabLst>
                <a:tab pos="447675" algn="l"/>
              </a:tabLst>
            </a:pPr>
            <a:r>
              <a:rPr lang="cs-CZ" b="1" i="1" dirty="0">
                <a:solidFill>
                  <a:srgbClr val="00529C"/>
                </a:solidFill>
              </a:rPr>
              <a:t>Upozornění</a:t>
            </a:r>
          </a:p>
          <a:p>
            <a:pPr algn="just">
              <a:spcBef>
                <a:spcPts val="200"/>
              </a:spcBef>
              <a:tabLst>
                <a:tab pos="447675" algn="l"/>
              </a:tabLst>
            </a:pPr>
            <a:r>
              <a:rPr lang="cs-CZ" i="1" dirty="0">
                <a:solidFill>
                  <a:srgbClr val="00529C"/>
                </a:solidFill>
              </a:rPr>
              <a:t>Povede-li projekt k technickému zhodnocení pronajatého majetku, je nutné, aby možnost provádět technické zhodnocení na cizím majetku byla uvedena v nájemní smlouvě či ve smlouvě o výpůjčce </a:t>
            </a:r>
            <a:r>
              <a:rPr lang="cs-CZ" i="1" dirty="0" smtClean="0">
                <a:solidFill>
                  <a:srgbClr val="00529C"/>
                </a:solidFill>
              </a:rPr>
              <a:t>majetku, a to s podmínkou zachování výstupů minimálně po celou </a:t>
            </a:r>
            <a:r>
              <a:rPr lang="cs-CZ" i="1" dirty="0">
                <a:solidFill>
                  <a:srgbClr val="00529C"/>
                </a:solidFill>
              </a:rPr>
              <a:t>dobu udržitelnosti projektu</a:t>
            </a:r>
            <a:r>
              <a:rPr lang="cs-CZ" i="1" dirty="0" smtClean="0">
                <a:solidFill>
                  <a:srgbClr val="00529C"/>
                </a:solidFill>
              </a:rPr>
              <a:t>. </a:t>
            </a:r>
            <a:r>
              <a:rPr lang="cs-CZ" b="1" i="1" dirty="0">
                <a:solidFill>
                  <a:srgbClr val="00529C"/>
                </a:solidFill>
              </a:rPr>
              <a:t>Tuto smlouvu je nutné doložit</a:t>
            </a:r>
            <a:r>
              <a:rPr lang="cs-CZ" i="1" dirty="0" smtClean="0">
                <a:solidFill>
                  <a:srgbClr val="00529C"/>
                </a:solidFill>
              </a:rPr>
              <a:t>.</a:t>
            </a:r>
          </a:p>
          <a:p>
            <a:pPr algn="just">
              <a:spcBef>
                <a:spcPts val="200"/>
              </a:spcBef>
              <a:tabLst>
                <a:tab pos="447675" algn="l"/>
              </a:tabLst>
            </a:pPr>
            <a:r>
              <a:rPr lang="cs-CZ" b="1" i="1" dirty="0" smtClean="0">
                <a:solidFill>
                  <a:srgbClr val="00529C"/>
                </a:solidFill>
              </a:rPr>
              <a:t>Majetek lze pronajmout pouze od subjektů, které spadají do oprávněných žadatelů. Tuto smlouvu je nutné doložit.</a:t>
            </a:r>
            <a:r>
              <a:rPr lang="cs-CZ" i="1" dirty="0" smtClean="0">
                <a:solidFill>
                  <a:srgbClr val="00529C"/>
                </a:solidFill>
              </a:rPr>
              <a:t> </a:t>
            </a:r>
            <a:endParaRPr lang="cs-CZ" i="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98637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6727"/>
            <a:ext cx="8003232" cy="4819290"/>
          </a:xfrm>
        </p:spPr>
        <p:txBody>
          <a:bodyPr>
            <a:noAutofit/>
          </a:bodyPr>
          <a:lstStyle/>
          <a:p>
            <a:pPr>
              <a:spcBef>
                <a:spcPts val="0"/>
              </a:spcBef>
              <a:spcAft>
                <a:spcPts val="600"/>
              </a:spcAft>
              <a:tabLst>
                <a:tab pos="447675" algn="l"/>
              </a:tabLst>
            </a:pPr>
            <a:r>
              <a:rPr lang="cs-CZ" sz="2000" b="1" dirty="0">
                <a:solidFill>
                  <a:srgbClr val="00529C"/>
                </a:solidFill>
              </a:rPr>
              <a:t>3. </a:t>
            </a:r>
            <a:r>
              <a:rPr lang="cs-CZ" sz="1600" b="1" dirty="0">
                <a:solidFill>
                  <a:srgbClr val="00529C"/>
                </a:solidFill>
              </a:rPr>
              <a:t>Jsou doloženy všechny povinné přílohy a obsahově splňují požadované </a:t>
            </a:r>
            <a:r>
              <a:rPr lang="cs-CZ" sz="1600" b="1" dirty="0" smtClean="0">
                <a:solidFill>
                  <a:srgbClr val="00529C"/>
                </a:solidFill>
              </a:rPr>
              <a:t>náležitosti</a:t>
            </a:r>
            <a:endParaRPr lang="cs-CZ" sz="1600" b="1" dirty="0">
              <a:solidFill>
                <a:srgbClr val="00529C"/>
              </a:solidFill>
            </a:endParaRPr>
          </a:p>
          <a:p>
            <a:pPr marL="324000" indent="-361950" algn="just" defTabSz="266700">
              <a:spcBef>
                <a:spcPts val="0"/>
              </a:spcBef>
              <a:spcAft>
                <a:spcPts val="0"/>
              </a:spcAft>
              <a:buFont typeface="Arial" panose="020B0604020202020204" pitchFamily="34" charset="0"/>
              <a:buChar char="•"/>
              <a:tabLst>
                <a:tab pos="358775" algn="l"/>
              </a:tabLst>
            </a:pPr>
            <a:r>
              <a:rPr lang="cs-CZ" sz="1600" b="1" dirty="0"/>
              <a:t>Územní rozhodnutí nebo územní souhlas nebo veřejnoprávní smlouva nahrazující územní řízení </a:t>
            </a:r>
          </a:p>
          <a:p>
            <a:pPr marL="532800" indent="-342900" algn="just">
              <a:spcBef>
                <a:spcPts val="0"/>
              </a:spcBef>
              <a:spcAft>
                <a:spcPts val="0"/>
              </a:spcAft>
              <a:buFont typeface="Arial" panose="020B0604020202020204" pitchFamily="34" charset="0"/>
              <a:buChar char="•"/>
              <a:tabLst>
                <a:tab pos="447675" algn="l"/>
              </a:tabLst>
            </a:pPr>
            <a:r>
              <a:rPr lang="cs-CZ" sz="1600" dirty="0" smtClean="0"/>
              <a:t>Územní rozhodnutí s nabytím právní moci. </a:t>
            </a:r>
            <a:endParaRPr lang="cs-CZ" sz="1600" dirty="0"/>
          </a:p>
          <a:p>
            <a:pPr marL="532800" indent="-342900" algn="just">
              <a:spcBef>
                <a:spcPts val="0"/>
              </a:spcBef>
              <a:spcAft>
                <a:spcPts val="0"/>
              </a:spcAft>
              <a:buFont typeface="Arial" panose="020B0604020202020204" pitchFamily="34" charset="0"/>
              <a:buChar char="•"/>
              <a:tabLst>
                <a:tab pos="447675" algn="l"/>
              </a:tabLst>
            </a:pPr>
            <a:r>
              <a:rPr lang="cs-CZ" sz="1600" dirty="0" smtClean="0"/>
              <a:t>Nebo územní </a:t>
            </a:r>
            <a:r>
              <a:rPr lang="cs-CZ" sz="1600" dirty="0"/>
              <a:t>souhlas </a:t>
            </a:r>
            <a:r>
              <a:rPr lang="cs-CZ" sz="1600" dirty="0" smtClean="0"/>
              <a:t>či účinná </a:t>
            </a:r>
            <a:r>
              <a:rPr lang="cs-CZ" sz="1600" dirty="0"/>
              <a:t>veřejnoprávní </a:t>
            </a:r>
            <a:r>
              <a:rPr lang="cs-CZ" sz="1600" dirty="0" smtClean="0"/>
              <a:t>smlouva </a:t>
            </a:r>
            <a:r>
              <a:rPr lang="cs-CZ" sz="1600" dirty="0"/>
              <a:t>nahrazující územní </a:t>
            </a:r>
            <a:r>
              <a:rPr lang="cs-CZ" sz="1600" dirty="0" smtClean="0"/>
              <a:t>řízení.</a:t>
            </a:r>
          </a:p>
          <a:p>
            <a:pPr marL="184150" algn="just">
              <a:spcBef>
                <a:spcPts val="0"/>
              </a:spcBef>
              <a:spcAft>
                <a:spcPts val="0"/>
              </a:spcAft>
              <a:tabLst>
                <a:tab pos="447675" algn="l"/>
              </a:tabLst>
            </a:pPr>
            <a:endParaRPr lang="cs-CZ" sz="1600" b="1" dirty="0">
              <a:solidFill>
                <a:srgbClr val="00529C"/>
              </a:solidFill>
            </a:endParaRPr>
          </a:p>
          <a:p>
            <a:pPr marL="323850" indent="-361950" algn="just" defTabSz="266700">
              <a:spcBef>
                <a:spcPts val="0"/>
              </a:spcBef>
              <a:spcAft>
                <a:spcPts val="0"/>
              </a:spcAft>
              <a:buFont typeface="Arial" panose="020B0604020202020204" pitchFamily="34" charset="0"/>
              <a:buChar char="•"/>
              <a:tabLst>
                <a:tab pos="266700" algn="l"/>
              </a:tabLst>
            </a:pPr>
            <a:r>
              <a:rPr lang="cs-CZ" sz="1600" b="1" dirty="0" smtClean="0"/>
              <a:t>Žádost </a:t>
            </a:r>
            <a:r>
              <a:rPr lang="cs-CZ" sz="1600" b="1" dirty="0"/>
              <a:t>o stavební povolení nebo ohlášení, případně stavební povolení </a:t>
            </a:r>
            <a:r>
              <a:rPr lang="cs-CZ" sz="1600" b="1" dirty="0" smtClean="0"/>
              <a:t>s nabytím právní moci nebo </a:t>
            </a:r>
            <a:r>
              <a:rPr lang="cs-CZ" sz="1600" b="1" dirty="0"/>
              <a:t>souhlas s provedením ohlášeného stavebního záměru nebo veřejnoprávní smlouva nahrazující stavební povolení </a:t>
            </a:r>
          </a:p>
          <a:p>
            <a:pPr marL="533400" indent="-266700" algn="just">
              <a:spcBef>
                <a:spcPts val="0"/>
              </a:spcBef>
              <a:spcAft>
                <a:spcPts val="0"/>
              </a:spcAft>
              <a:buFont typeface="Arial" panose="020B0604020202020204" pitchFamily="34" charset="0"/>
              <a:buChar char="•"/>
              <a:tabLst>
                <a:tab pos="447675" algn="l"/>
              </a:tabLst>
            </a:pPr>
            <a:r>
              <a:rPr lang="cs-CZ" sz="1600" dirty="0" smtClean="0"/>
              <a:t>Pravomocné stavební povolení, </a:t>
            </a:r>
            <a:r>
              <a:rPr lang="cs-CZ" sz="1600" dirty="0"/>
              <a:t>nebo souhlas s provedením ohlášeného stavebního </a:t>
            </a:r>
            <a:r>
              <a:rPr lang="cs-CZ" sz="1600" dirty="0" smtClean="0"/>
              <a:t>záměru, nebo účinná </a:t>
            </a:r>
            <a:r>
              <a:rPr lang="cs-CZ" sz="1600" dirty="0"/>
              <a:t>veřejnoprávní </a:t>
            </a:r>
            <a:r>
              <a:rPr lang="cs-CZ" sz="1600" dirty="0" smtClean="0"/>
              <a:t>smlouva </a:t>
            </a:r>
            <a:r>
              <a:rPr lang="cs-CZ" sz="1600" dirty="0"/>
              <a:t>nahrazující stavební </a:t>
            </a:r>
            <a:r>
              <a:rPr lang="cs-CZ" sz="1600" dirty="0" smtClean="0"/>
              <a:t>povolení, </a:t>
            </a:r>
            <a:r>
              <a:rPr lang="cs-CZ" sz="1600" dirty="0"/>
              <a:t>nebo žádost o </a:t>
            </a:r>
            <a:r>
              <a:rPr lang="cs-CZ" sz="1600" dirty="0" smtClean="0"/>
              <a:t>stavební </a:t>
            </a:r>
            <a:r>
              <a:rPr lang="cs-CZ" sz="1600" dirty="0"/>
              <a:t>povolení </a:t>
            </a:r>
            <a:r>
              <a:rPr lang="cs-CZ" sz="1600" dirty="0" smtClean="0"/>
              <a:t>(potvrzenou stavebním úřadem), nebo </a:t>
            </a:r>
            <a:r>
              <a:rPr lang="cs-CZ" sz="1600" dirty="0"/>
              <a:t>ohlášení potvrzené stavebním úřadem</a:t>
            </a:r>
            <a:r>
              <a:rPr lang="cs-CZ" sz="1600" dirty="0" smtClean="0"/>
              <a:t>.</a:t>
            </a:r>
          </a:p>
          <a:p>
            <a:pPr marL="533400" indent="-266700" algn="just">
              <a:spcBef>
                <a:spcPts val="0"/>
              </a:spcBef>
              <a:spcAft>
                <a:spcPts val="1200"/>
              </a:spcAft>
              <a:buFont typeface="Arial" panose="020B0604020202020204" pitchFamily="34" charset="0"/>
              <a:buChar char="•"/>
              <a:tabLst>
                <a:tab pos="447675" algn="l"/>
              </a:tabLst>
            </a:pPr>
            <a:r>
              <a:rPr lang="cs-CZ" sz="1600" dirty="0" smtClean="0"/>
              <a:t>V případě sloučeného územního a stavebního řízení bude doloženo toto Rozhodnutí s nabytím právní moci, nebo žádost o jeho vydání (potvrzená stavebním úřadem).</a:t>
            </a:r>
          </a:p>
          <a:p>
            <a:pPr algn="just">
              <a:spcBef>
                <a:spcPts val="0"/>
              </a:spcBef>
              <a:spcAft>
                <a:spcPts val="0"/>
              </a:spcAft>
              <a:tabLst>
                <a:tab pos="447675" algn="l"/>
              </a:tabLst>
            </a:pPr>
            <a:r>
              <a:rPr lang="cs-CZ" sz="1600" b="1" dirty="0" smtClean="0">
                <a:solidFill>
                  <a:srgbClr val="00529C"/>
                </a:solidFill>
              </a:rPr>
              <a:t>Upozornění</a:t>
            </a:r>
          </a:p>
          <a:p>
            <a:pPr algn="just">
              <a:spcBef>
                <a:spcPts val="0"/>
              </a:spcBef>
              <a:spcAft>
                <a:spcPts val="0"/>
              </a:spcAft>
              <a:tabLst>
                <a:tab pos="447675" algn="l"/>
              </a:tabLst>
            </a:pPr>
            <a:r>
              <a:rPr lang="cs-CZ" sz="1600" i="1" dirty="0" smtClean="0">
                <a:solidFill>
                  <a:srgbClr val="00529C"/>
                </a:solidFill>
              </a:rPr>
              <a:t>Stavební povolení s nabytím právní moci či Rozhodnutí o sloučeném územním a stavebním řízení s nabytím právní moci musí </a:t>
            </a:r>
            <a:r>
              <a:rPr lang="cs-CZ" sz="1600" i="1" dirty="0">
                <a:solidFill>
                  <a:srgbClr val="00529C"/>
                </a:solidFill>
              </a:rPr>
              <a:t>být doloženo nejpozději do </a:t>
            </a:r>
            <a:r>
              <a:rPr lang="cs-CZ" sz="1600" i="1" dirty="0" smtClean="0">
                <a:solidFill>
                  <a:srgbClr val="00529C"/>
                </a:solidFill>
              </a:rPr>
              <a:t>dne vydání Rozhodnutí/Stanovení výdajů, </a:t>
            </a:r>
            <a:r>
              <a:rPr lang="cs-CZ" sz="1600" i="1" dirty="0">
                <a:solidFill>
                  <a:srgbClr val="00529C"/>
                </a:solidFill>
              </a:rPr>
              <a:t>a to formou </a:t>
            </a:r>
            <a:r>
              <a:rPr lang="cs-CZ" sz="1600" i="1" dirty="0" smtClean="0">
                <a:solidFill>
                  <a:srgbClr val="00529C"/>
                </a:solidFill>
              </a:rPr>
              <a:t>Žádosti o změnu projektu.</a:t>
            </a:r>
            <a:endParaRPr lang="cs-CZ" sz="1600" i="1" dirty="0">
              <a:solidFill>
                <a:srgbClr val="00529C"/>
              </a:solidFill>
            </a:endParaRPr>
          </a:p>
          <a:p>
            <a:pPr marL="361950" indent="-361950" algn="just">
              <a:spcBef>
                <a:spcPts val="200"/>
              </a:spcBef>
              <a:buFont typeface="Courier New" panose="02070309020205020404" pitchFamily="49" charset="0"/>
              <a:buChar char="o"/>
              <a:tabLst>
                <a:tab pos="447675" algn="l"/>
              </a:tabLst>
            </a:pPr>
            <a:endParaRPr lang="cs-CZ" sz="2000" b="1" dirty="0" smtClean="0"/>
          </a:p>
          <a:p>
            <a:pPr marL="266700" algn="just">
              <a:spcBef>
                <a:spcPts val="200"/>
              </a:spcBef>
              <a:spcAft>
                <a:spcPts val="0"/>
              </a:spcAft>
              <a:tabLst>
                <a:tab pos="447675" algn="l"/>
              </a:tabLst>
            </a:pPr>
            <a:endParaRPr lang="cs-CZ" sz="2000" i="1"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049959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1600" b="1" dirty="0">
                <a:solidFill>
                  <a:srgbClr val="00529C"/>
                </a:solidFill>
              </a:rPr>
              <a:t>3.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tabLst>
                <a:tab pos="447675" algn="l"/>
              </a:tabLst>
            </a:pPr>
            <a:r>
              <a:rPr lang="cs-CZ" sz="1600" b="1" dirty="0" smtClean="0"/>
              <a:t>Projektová </a:t>
            </a:r>
            <a:r>
              <a:rPr lang="cs-CZ" sz="1600" b="1" dirty="0"/>
              <a:t>dokumentace pro vydání stavebního povolení nebo pro </a:t>
            </a:r>
            <a:r>
              <a:rPr lang="cs-CZ" sz="1600" b="1" dirty="0" smtClean="0"/>
              <a:t>ohlášení stavby</a:t>
            </a:r>
            <a:endParaRPr lang="cs-CZ" sz="1600" b="1" dirty="0"/>
          </a:p>
          <a:p>
            <a:pPr marL="647700" indent="-285750" algn="just">
              <a:spcBef>
                <a:spcPts val="0"/>
              </a:spcBef>
              <a:spcAft>
                <a:spcPts val="0"/>
              </a:spcAft>
              <a:buFont typeface="Arial" panose="020B0604020202020204" pitchFamily="34" charset="0"/>
              <a:buChar char="•"/>
              <a:tabLst>
                <a:tab pos="447675" algn="l"/>
              </a:tabLst>
            </a:pPr>
            <a:r>
              <a:rPr lang="cs-CZ" sz="1600" dirty="0" smtClean="0"/>
              <a:t>Projektová </a:t>
            </a:r>
            <a:r>
              <a:rPr lang="cs-CZ" sz="1600" dirty="0"/>
              <a:t>dokumentace v podrobnosti pro vydání stavebního </a:t>
            </a:r>
            <a:r>
              <a:rPr lang="cs-CZ" sz="1600" dirty="0" smtClean="0"/>
              <a:t>povolení (jež byla na stavební úřad předložena jako součást žádosti o stavební povolení a nebo je již ověřena stavebním úřadem).</a:t>
            </a:r>
            <a:endParaRPr lang="cs-CZ" sz="1600" dirty="0"/>
          </a:p>
          <a:p>
            <a:pPr marL="647700" indent="-285750" algn="just">
              <a:spcBef>
                <a:spcPts val="0"/>
              </a:spcBef>
              <a:spcAft>
                <a:spcPts val="0"/>
              </a:spcAft>
              <a:buFont typeface="Arial" panose="020B0604020202020204" pitchFamily="34" charset="0"/>
              <a:buChar char="•"/>
              <a:tabLst>
                <a:tab pos="447675" algn="l"/>
              </a:tabLst>
            </a:pPr>
            <a:r>
              <a:rPr lang="cs-CZ" sz="1600" dirty="0"/>
              <a:t>P</a:t>
            </a:r>
            <a:r>
              <a:rPr lang="cs-CZ" sz="1600" dirty="0" smtClean="0"/>
              <a:t>rojektová </a:t>
            </a:r>
            <a:r>
              <a:rPr lang="cs-CZ" sz="1600" dirty="0"/>
              <a:t>dokumentace v podrobnosti pro ohlášení </a:t>
            </a:r>
            <a:r>
              <a:rPr lang="cs-CZ" sz="1600" dirty="0" smtClean="0"/>
              <a:t>stavby, pokud stavba nevyžaduje stavební povolení.</a:t>
            </a:r>
            <a:endParaRPr lang="cs-CZ" sz="1600" dirty="0"/>
          </a:p>
          <a:p>
            <a:pPr marL="647700" indent="-285750" algn="just">
              <a:spcBef>
                <a:spcPts val="0"/>
              </a:spcBef>
              <a:spcAft>
                <a:spcPts val="1800"/>
              </a:spcAft>
              <a:buFont typeface="Arial" panose="020B0604020202020204" pitchFamily="34" charset="0"/>
              <a:buChar char="•"/>
              <a:tabLst>
                <a:tab pos="447675" algn="l"/>
              </a:tabLst>
            </a:pPr>
            <a:r>
              <a:rPr lang="cs-CZ" sz="1600" dirty="0"/>
              <a:t>Z</a:t>
            </a:r>
            <a:r>
              <a:rPr lang="cs-CZ" sz="1600" dirty="0" smtClean="0"/>
              <a:t>pracovaná </a:t>
            </a:r>
            <a:r>
              <a:rPr lang="cs-CZ" sz="1600" dirty="0"/>
              <a:t>projektová </a:t>
            </a:r>
            <a:r>
              <a:rPr lang="cs-CZ" sz="1600" dirty="0" smtClean="0"/>
              <a:t>dokumentace </a:t>
            </a:r>
            <a:r>
              <a:rPr lang="cs-CZ" sz="1600" dirty="0"/>
              <a:t>pro provádění </a:t>
            </a:r>
            <a:r>
              <a:rPr lang="cs-CZ" sz="1600" dirty="0" smtClean="0"/>
              <a:t>stavby, v případě, že již byla zpracována.</a:t>
            </a:r>
          </a:p>
          <a:p>
            <a:pPr marL="647700" indent="-285750" algn="just">
              <a:spcBef>
                <a:spcPts val="0"/>
              </a:spcBef>
              <a:spcAft>
                <a:spcPts val="1800"/>
              </a:spcAft>
              <a:buFont typeface="Arial" panose="020B0604020202020204" pitchFamily="34" charset="0"/>
              <a:buChar char="•"/>
              <a:tabLst>
                <a:tab pos="447675" algn="l"/>
              </a:tabLst>
            </a:pPr>
            <a:endParaRPr lang="cs-CZ" sz="1600" i="1" dirty="0"/>
          </a:p>
          <a:p>
            <a:pPr marL="361950" algn="just">
              <a:spcBef>
                <a:spcPts val="0"/>
              </a:spcBef>
              <a:spcAft>
                <a:spcPts val="1800"/>
              </a:spcAft>
              <a:tabLst>
                <a:tab pos="447675" algn="l"/>
              </a:tabLst>
            </a:pPr>
            <a:endParaRPr lang="cs-CZ" sz="1600" i="1" dirty="0"/>
          </a:p>
          <a:p>
            <a:pPr marL="361950" indent="-361950" algn="just">
              <a:spcBef>
                <a:spcPts val="0"/>
              </a:spcBef>
              <a:spcAft>
                <a:spcPts val="0"/>
              </a:spcAft>
              <a:buFont typeface="Arial" panose="020B0604020202020204" pitchFamily="34" charset="0"/>
              <a:buChar char="•"/>
              <a:tabLst>
                <a:tab pos="447675" algn="l"/>
              </a:tabLst>
            </a:pPr>
            <a:r>
              <a:rPr lang="cs-CZ" sz="1600" b="1" dirty="0" smtClean="0"/>
              <a:t>Čestné prohlášení o skutečném majiteli</a:t>
            </a:r>
            <a:endParaRPr lang="cs-CZ" sz="1600" b="1" dirty="0"/>
          </a:p>
          <a:p>
            <a:pPr marL="647700" indent="-285750" algn="just">
              <a:spcBef>
                <a:spcPts val="0"/>
              </a:spcBef>
              <a:spcAft>
                <a:spcPts val="1800"/>
              </a:spcAft>
              <a:buFont typeface="Arial" panose="020B0604020202020204" pitchFamily="34" charset="0"/>
              <a:buChar char="•"/>
              <a:tabLst>
                <a:tab pos="447675" algn="l"/>
              </a:tabLst>
            </a:pPr>
            <a:r>
              <a:rPr lang="cs-CZ" sz="1600" i="1" dirty="0" smtClean="0"/>
              <a:t>Požadavek na toto prohlášení doplněn v rámci revize výzvy</a:t>
            </a:r>
            <a:r>
              <a:rPr lang="cs-CZ" sz="1600" dirty="0" smtClean="0"/>
              <a:t>.</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298253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2000" b="1" dirty="0">
                <a:solidFill>
                  <a:srgbClr val="00529C"/>
                </a:solidFill>
              </a:rPr>
              <a:t>3</a:t>
            </a:r>
            <a:r>
              <a:rPr lang="cs-CZ" sz="1400" b="1" dirty="0">
                <a:solidFill>
                  <a:srgbClr val="00529C"/>
                </a:solidFill>
              </a:rPr>
              <a:t>.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pPr>
            <a:r>
              <a:rPr lang="cs-CZ" sz="1400" b="1" dirty="0" smtClean="0"/>
              <a:t>Položkový </a:t>
            </a:r>
            <a:r>
              <a:rPr lang="cs-CZ" sz="1400" b="1" dirty="0"/>
              <a:t>rozpočet stavby</a:t>
            </a:r>
          </a:p>
          <a:p>
            <a:pPr marL="648000" indent="-285750" algn="just">
              <a:spcBef>
                <a:spcPts val="0"/>
              </a:spcBef>
              <a:spcAft>
                <a:spcPts val="0"/>
              </a:spcAft>
              <a:buFont typeface="Arial" panose="020B0604020202020204" pitchFamily="34" charset="0"/>
              <a:buChar char="•"/>
            </a:pPr>
            <a:r>
              <a:rPr lang="cs-CZ" sz="1400" dirty="0"/>
              <a:t>Žadatel doloží stanovení výdajů za stavbu/stavební práce v členění podle způsobu jejich financování, tedy členěné na způsobilé a nezpůsobilé výdaje projektu v souladu s požadavky Specifický </a:t>
            </a:r>
            <a:r>
              <a:rPr lang="cs-CZ" sz="1400" dirty="0" smtClean="0"/>
              <a:t>pravidel.</a:t>
            </a:r>
          </a:p>
          <a:p>
            <a:pPr marL="648000" indent="-285750" algn="just">
              <a:spcBef>
                <a:spcPts val="0"/>
              </a:spcBef>
              <a:spcAft>
                <a:spcPts val="0"/>
              </a:spcAft>
              <a:buFont typeface="Arial" panose="020B0604020202020204" pitchFamily="34" charset="0"/>
              <a:buChar char="•"/>
            </a:pPr>
            <a:r>
              <a:rPr lang="cs-CZ" sz="1400" dirty="0"/>
              <a:t>Stavební rozpočet je nutno členit na stavební objekty, popř. dílčí stavební nebo funkční celky, případně jiné obdobné části a to tak, aby bylo možno jednoznačně vymezit hlavní a vedlejší aktivity projektu</a:t>
            </a:r>
            <a:r>
              <a:rPr lang="cs-CZ" sz="1400" dirty="0" smtClean="0"/>
              <a:t>.</a:t>
            </a:r>
          </a:p>
          <a:p>
            <a:pPr marL="648000" indent="-285750" algn="just">
              <a:spcBef>
                <a:spcPts val="0"/>
              </a:spcBef>
              <a:spcAft>
                <a:spcPts val="0"/>
              </a:spcAft>
              <a:buFont typeface="Arial" panose="020B0604020202020204" pitchFamily="34" charset="0"/>
              <a:buChar char="•"/>
            </a:pPr>
            <a:r>
              <a:rPr lang="cs-CZ" sz="1400" dirty="0"/>
              <a:t>Žadatel stanoví ceny stavebních prací za účelem zjištění předpokládané ceny způsobilých výdajů </a:t>
            </a:r>
            <a:r>
              <a:rPr lang="cs-CZ" sz="1400" b="1" dirty="0"/>
              <a:t>hlavních aktivit projektu</a:t>
            </a:r>
            <a:r>
              <a:rPr lang="cs-CZ" sz="1400" dirty="0"/>
              <a:t> u nezahájených zakázek na základě stavebního rozpočtu, který je součástí příslušného stupně projektové dokumentace, a přiloží jeho originál ve formátu </a:t>
            </a:r>
            <a:r>
              <a:rPr lang="cs-CZ" sz="1400" dirty="0" err="1" smtClean="0"/>
              <a:t>pdf</a:t>
            </a:r>
            <a:r>
              <a:rPr lang="cs-CZ" sz="1400" dirty="0" smtClean="0"/>
              <a:t>. </a:t>
            </a:r>
            <a:r>
              <a:rPr lang="cs-CZ" sz="1400" dirty="0"/>
              <a:t>jako povinnou přílohu k </a:t>
            </a:r>
            <a:r>
              <a:rPr lang="cs-CZ" sz="1400" dirty="0" smtClean="0"/>
              <a:t>žádosti.</a:t>
            </a:r>
          </a:p>
          <a:p>
            <a:pPr marL="648000" indent="-285750" algn="just">
              <a:spcBef>
                <a:spcPts val="0"/>
              </a:spcBef>
              <a:spcAft>
                <a:spcPts val="0"/>
              </a:spcAft>
              <a:buFont typeface="Arial" panose="020B0604020202020204" pitchFamily="34" charset="0"/>
              <a:buChar char="•"/>
            </a:pPr>
            <a:r>
              <a:rPr lang="cs-CZ" sz="1400" dirty="0" smtClean="0"/>
              <a:t>Ve </a:t>
            </a:r>
            <a:r>
              <a:rPr lang="cs-CZ" sz="1400" dirty="0"/>
              <a:t>stupni připravenosti projektu </a:t>
            </a:r>
            <a:r>
              <a:rPr lang="cs-CZ" sz="1400" b="1" dirty="0"/>
              <a:t>k realizaci stavby/k zadání výběrového řízení</a:t>
            </a:r>
            <a:r>
              <a:rPr lang="cs-CZ" sz="1400" dirty="0"/>
              <a:t>, žadatel dokládá položkový rozpočet stavby vypracovaný v rozsahu odpovídajícímu požadavkům vyhlášky č. 230/2012 Sb. (č. 169/2016 od nabytí účinnosti). Položkový rozpočet stavby žadatel předkládá v </a:t>
            </a:r>
            <a:r>
              <a:rPr lang="cs-CZ" sz="1400" dirty="0" err="1" smtClean="0"/>
              <a:t>pdf</a:t>
            </a:r>
            <a:r>
              <a:rPr lang="cs-CZ" sz="1400" dirty="0" smtClean="0"/>
              <a:t>. </a:t>
            </a:r>
            <a:r>
              <a:rPr lang="cs-CZ" sz="1400" dirty="0"/>
              <a:t>a v elektronické podobě ve formátu XML  (.</a:t>
            </a:r>
            <a:r>
              <a:rPr lang="cs-CZ" sz="1400" dirty="0" err="1"/>
              <a:t>esoupis</a:t>
            </a:r>
            <a:r>
              <a:rPr lang="cs-CZ" sz="1400" dirty="0"/>
              <a:t>, .xc4, Excel VZ) nebo </a:t>
            </a:r>
            <a:r>
              <a:rPr lang="cs-CZ" sz="1400" dirty="0" smtClean="0"/>
              <a:t>obdobného.</a:t>
            </a:r>
          </a:p>
          <a:p>
            <a:pPr marL="648000" indent="-285750" algn="just">
              <a:spcBef>
                <a:spcPts val="0"/>
              </a:spcBef>
              <a:spcAft>
                <a:spcPts val="0"/>
              </a:spcAft>
              <a:buFont typeface="Arial" panose="020B0604020202020204" pitchFamily="34" charset="0"/>
              <a:buChar char="•"/>
            </a:pPr>
            <a:r>
              <a:rPr lang="cs-CZ" sz="1400" b="1" dirty="0" smtClean="0"/>
              <a:t>Po </a:t>
            </a:r>
            <a:r>
              <a:rPr lang="cs-CZ" sz="1400" b="1" dirty="0"/>
              <a:t>ukončení výběrového řízení </a:t>
            </a:r>
            <a:r>
              <a:rPr lang="cs-CZ" sz="1400" dirty="0"/>
              <a:t>žadatel doloží </a:t>
            </a:r>
            <a:r>
              <a:rPr lang="cs-CZ" sz="1400" dirty="0" err="1"/>
              <a:t>vysoutěžený</a:t>
            </a:r>
            <a:r>
              <a:rPr lang="cs-CZ" sz="1400" dirty="0"/>
              <a:t> položkový rozpočet stavby. Rozpočet musí být vypracován v rozsahu odpovídajícímu požadavkům vyhlášky č. 230/2012 Sb. (č. 169/2016 od nabytí účinnosti) v </a:t>
            </a:r>
            <a:r>
              <a:rPr lang="cs-CZ" sz="1400" dirty="0" err="1" smtClean="0"/>
              <a:t>pdf</a:t>
            </a:r>
            <a:r>
              <a:rPr lang="cs-CZ" sz="1400" dirty="0" smtClean="0"/>
              <a:t>. </a:t>
            </a:r>
            <a:r>
              <a:rPr lang="cs-CZ" sz="1400" dirty="0"/>
              <a:t>ve formátu XML (.</a:t>
            </a:r>
            <a:r>
              <a:rPr lang="cs-CZ" sz="1400" dirty="0" err="1"/>
              <a:t>esoupis</a:t>
            </a:r>
            <a:r>
              <a:rPr lang="cs-CZ" sz="1400" dirty="0"/>
              <a:t>, .xc4, Excel VZ) nebo obdobného.</a:t>
            </a:r>
          </a:p>
          <a:p>
            <a:pPr marL="648000" indent="-285750" algn="just">
              <a:spcBef>
                <a:spcPts val="0"/>
              </a:spcBef>
              <a:spcAft>
                <a:spcPts val="0"/>
              </a:spcAft>
              <a:buFont typeface="Arial" panose="020B0604020202020204" pitchFamily="34" charset="0"/>
              <a:buChar char="•"/>
            </a:pPr>
            <a:endParaRPr lang="cs-CZ" sz="1400" dirty="0" smtClean="0"/>
          </a:p>
          <a:p>
            <a:pPr marL="648000" indent="-285750" algn="just">
              <a:spcBef>
                <a:spcPts val="0"/>
              </a:spcBef>
              <a:spcAft>
                <a:spcPts val="0"/>
              </a:spcAft>
              <a:buFont typeface="Arial" panose="020B0604020202020204" pitchFamily="34" charset="0"/>
              <a:buChar char="•"/>
            </a:pPr>
            <a:endParaRPr lang="cs-CZ" sz="1400"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16086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084263"/>
            <a:ext cx="8229600" cy="5041901"/>
          </a:xfrm>
        </p:spPr>
        <p:txBody>
          <a:bodyPr>
            <a:normAutofit/>
          </a:bodyPr>
          <a:lstStyle/>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Infrastruktura pro předškolní vzdělávání (ITI a IPRÚ)</a:t>
            </a:r>
          </a:p>
          <a:p>
            <a:pPr marL="1062900" lvl="1" indent="-342900">
              <a:lnSpc>
                <a:spcPct val="120000"/>
              </a:lnSpc>
              <a:spcBef>
                <a:spcPts val="0"/>
              </a:spcBef>
            </a:pPr>
            <a:r>
              <a:rPr lang="cs-CZ" sz="2200" b="0" dirty="0">
                <a:solidFill>
                  <a:schemeClr val="tx1"/>
                </a:solidFill>
              </a:rPr>
              <a:t>plán vyhlášení na červen 2016</a:t>
            </a:r>
          </a:p>
          <a:p>
            <a:pPr marL="10629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1,05 mld. Kč a 269 mil. </a:t>
            </a:r>
            <a:r>
              <a:rPr lang="cs-CZ" sz="2200" b="0" dirty="0" smtClean="0">
                <a:solidFill>
                  <a:schemeClr val="tx1"/>
                </a:solidFill>
              </a:rPr>
              <a:t>Kč</a:t>
            </a:r>
          </a:p>
          <a:p>
            <a:pPr marL="1062900" lvl="1" indent="-342900">
              <a:lnSpc>
                <a:spcPct val="120000"/>
              </a:lnSpc>
              <a:spcBef>
                <a:spcPts val="0"/>
              </a:spcBef>
            </a:pPr>
            <a:endParaRPr lang="cs-CZ" sz="2200" b="0" dirty="0">
              <a:solidFill>
                <a:prstClr val="black"/>
              </a:solidFill>
            </a:endParaRPr>
          </a:p>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Regionální vzdělávání (ITI a IPRÚ)</a:t>
            </a:r>
          </a:p>
          <a:p>
            <a:pPr marL="1062900" lvl="1" indent="-342900">
              <a:lnSpc>
                <a:spcPct val="120000"/>
              </a:lnSpc>
              <a:spcBef>
                <a:spcPts val="0"/>
              </a:spcBef>
            </a:pPr>
            <a:r>
              <a:rPr lang="cs-CZ" sz="2200" b="0" dirty="0">
                <a:solidFill>
                  <a:schemeClr val="tx1"/>
                </a:solidFill>
              </a:rPr>
              <a:t>plán vyhlášení na listopad 2016</a:t>
            </a:r>
          </a:p>
          <a:p>
            <a:pPr marL="10629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3,15 mld. Kč a 889 mil </a:t>
            </a:r>
            <a:r>
              <a:rPr lang="cs-CZ" sz="2200" b="0" dirty="0" smtClean="0">
                <a:solidFill>
                  <a:schemeClr val="tx1"/>
                </a:solidFill>
              </a:rPr>
              <a:t>Kč</a:t>
            </a:r>
          </a:p>
          <a:p>
            <a:pPr marL="1062900" lvl="1" indent="-342900">
              <a:lnSpc>
                <a:spcPct val="120000"/>
              </a:lnSpc>
              <a:spcBef>
                <a:spcPts val="0"/>
              </a:spcBef>
            </a:pPr>
            <a:endParaRPr lang="cs-CZ" sz="2200" b="0" dirty="0">
              <a:solidFill>
                <a:prstClr val="black"/>
              </a:solidFill>
            </a:endParaRPr>
          </a:p>
          <a:p>
            <a:pPr marL="342900" indent="-342900">
              <a:lnSpc>
                <a:spcPct val="120000"/>
              </a:lnSpc>
              <a:spcBef>
                <a:spcPts val="0"/>
              </a:spcBef>
              <a:spcAft>
                <a:spcPts val="0"/>
              </a:spcAft>
              <a:buFont typeface="Arial" panose="020B0604020202020204" pitchFamily="34" charset="0"/>
              <a:buChar char="•"/>
            </a:pPr>
            <a:r>
              <a:rPr lang="cs-CZ" sz="2200" b="1" dirty="0">
                <a:solidFill>
                  <a:srgbClr val="0070C0"/>
                </a:solidFill>
              </a:rPr>
              <a:t>Komunitně vedený místní rozvoj - vzdělávání </a:t>
            </a:r>
          </a:p>
          <a:p>
            <a:pPr marL="1062900" lvl="1" indent="-342900">
              <a:lnSpc>
                <a:spcPct val="120000"/>
              </a:lnSpc>
              <a:spcBef>
                <a:spcPts val="0"/>
              </a:spcBef>
            </a:pPr>
            <a:r>
              <a:rPr lang="cs-CZ" sz="2200" b="0" dirty="0">
                <a:solidFill>
                  <a:schemeClr val="tx1"/>
                </a:solidFill>
              </a:rPr>
              <a:t>plán vyhlášení na listopad 2016</a:t>
            </a:r>
          </a:p>
          <a:p>
            <a:pPr marL="1062900" lvl="1" indent="-342900">
              <a:lnSpc>
                <a:spcPct val="120000"/>
              </a:lnSpc>
              <a:spcBef>
                <a:spcPts val="0"/>
              </a:spcBef>
            </a:pPr>
            <a:r>
              <a:rPr lang="cs-CZ" sz="2200" b="0" dirty="0">
                <a:solidFill>
                  <a:schemeClr val="tx1"/>
                </a:solidFill>
              </a:rPr>
              <a:t>c</a:t>
            </a:r>
            <a:r>
              <a:rPr lang="cs-CZ" sz="2200" b="0" dirty="0" smtClean="0">
                <a:solidFill>
                  <a:schemeClr val="tx1"/>
                </a:solidFill>
              </a:rPr>
              <a:t>elková </a:t>
            </a:r>
            <a:r>
              <a:rPr lang="cs-CZ" sz="2200" b="0" dirty="0">
                <a:solidFill>
                  <a:schemeClr val="tx1"/>
                </a:solidFill>
              </a:rPr>
              <a:t>alokace 2 mld. Kč</a:t>
            </a:r>
          </a:p>
          <a:p>
            <a:endParaRPr lang="cs-CZ"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smtClean="0"/>
              <a:t>46</a:t>
            </a:r>
            <a:r>
              <a:rPr lang="en-US" sz="1000" dirty="0" smtClean="0"/>
              <a:t> </a:t>
            </a:r>
            <a:r>
              <a:rPr lang="cs-CZ" sz="1000" dirty="0" smtClean="0"/>
              <a:t>„Infrastruktura základních škol“</a:t>
            </a:r>
            <a:endParaRPr lang="cs-CZ" sz="1000" dirty="0"/>
          </a:p>
          <a:p>
            <a:pPr lvl="0"/>
            <a:r>
              <a:rPr lang="cs-CZ" sz="1000" dirty="0"/>
              <a:t>Výzva č. </a:t>
            </a:r>
            <a:r>
              <a:rPr lang="cs-CZ" sz="1000" dirty="0" smtClean="0"/>
              <a:t>47 „Infrastruktura základních škol (SVL)“</a:t>
            </a:r>
            <a:endParaRPr lang="cs-CZ" sz="1000" dirty="0"/>
          </a:p>
        </p:txBody>
      </p:sp>
      <p:sp>
        <p:nvSpPr>
          <p:cNvPr id="4" name="Nadpis 3"/>
          <p:cNvSpPr>
            <a:spLocks noGrp="1"/>
          </p:cNvSpPr>
          <p:nvPr>
            <p:ph type="title"/>
          </p:nvPr>
        </p:nvSpPr>
        <p:spPr/>
        <p:txBody>
          <a:bodyPr/>
          <a:lstStyle/>
          <a:p>
            <a:pPr algn="ctr"/>
            <a:r>
              <a:rPr lang="cs-CZ" dirty="0"/>
              <a:t>Základní informace o </a:t>
            </a:r>
            <a:r>
              <a:rPr lang="cs-CZ" dirty="0" smtClean="0"/>
              <a:t>výzvách SC 2.4</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4</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073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lvl="1" indent="-285750">
              <a:spcBef>
                <a:spcPts val="0"/>
              </a:spcBef>
              <a:spcAft>
                <a:spcPts val="600"/>
              </a:spcAft>
              <a:buFont typeface="Arial" panose="020B0604020202020204" pitchFamily="34" charset="0"/>
              <a:buChar char="•"/>
              <a:tabLst>
                <a:tab pos="447675" algn="l"/>
              </a:tabLst>
            </a:pPr>
            <a:r>
              <a:rPr lang="cs-CZ" sz="1800" dirty="0">
                <a:solidFill>
                  <a:schemeClr val="tx1"/>
                </a:solidFill>
              </a:rPr>
              <a:t>Výpis z Rejstříku škol a školských zařízení</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Doloží </a:t>
            </a:r>
            <a:r>
              <a:rPr lang="cs-CZ" sz="1800" b="0" dirty="0" smtClean="0">
                <a:solidFill>
                  <a:schemeClr val="tx1"/>
                </a:solidFill>
              </a:rPr>
              <a:t>žadatel </a:t>
            </a:r>
            <a:r>
              <a:rPr lang="cs-CZ" sz="1800" b="0" dirty="0">
                <a:solidFill>
                  <a:schemeClr val="tx1"/>
                </a:solidFill>
              </a:rPr>
              <a:t>za všechny školy a školská zařízení dotčená projektem.</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Výpis nesmí být v době podání žádosti o podporu starší 3 měsíců.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Pokud bude doložen Výpis pořízený z internetu, musí </a:t>
            </a:r>
            <a:r>
              <a:rPr lang="cs-CZ" sz="1800" b="0" dirty="0" smtClean="0">
                <a:solidFill>
                  <a:schemeClr val="tx1"/>
                </a:solidFill>
              </a:rPr>
              <a:t>být na </a:t>
            </a:r>
            <a:r>
              <a:rPr lang="cs-CZ" sz="1800" b="0" dirty="0">
                <a:solidFill>
                  <a:schemeClr val="tx1"/>
                </a:solidFill>
              </a:rPr>
              <a:t>Výpis </a:t>
            </a:r>
            <a:r>
              <a:rPr lang="cs-CZ" sz="1800" b="0" dirty="0" smtClean="0">
                <a:solidFill>
                  <a:schemeClr val="tx1"/>
                </a:solidFill>
              </a:rPr>
              <a:t>doplněno jeho </a:t>
            </a:r>
            <a:r>
              <a:rPr lang="cs-CZ" sz="1800" b="0" dirty="0">
                <a:solidFill>
                  <a:schemeClr val="tx1"/>
                </a:solidFill>
              </a:rPr>
              <a:t>pořízení z důvodu splnění požadavku na stáří výpisu max. 3 měsíce (není-li to na Výpise uvedeno jinak).</a:t>
            </a:r>
          </a:p>
          <a:p>
            <a:pPr marL="285750" indent="-285750">
              <a:spcBef>
                <a:spcPts val="0"/>
              </a:spcBef>
              <a:spcAft>
                <a:spcPts val="600"/>
              </a:spcAft>
              <a:buFont typeface="Courier New" panose="02070309020205020404" pitchFamily="49" charset="0"/>
              <a:buChar char="o"/>
            </a:pPr>
            <a:endParaRPr lang="cs-CZ" b="1" dirty="0" smtClean="0"/>
          </a:p>
          <a:p>
            <a:pPr marL="285750" indent="-285750">
              <a:spcBef>
                <a:spcPts val="0"/>
              </a:spcBef>
              <a:spcAft>
                <a:spcPts val="600"/>
              </a:spcAft>
              <a:buFont typeface="Arial" panose="020B0604020202020204" pitchFamily="34" charset="0"/>
              <a:buChar char="•"/>
            </a:pPr>
            <a:r>
              <a:rPr lang="cs-CZ" b="1" dirty="0" smtClean="0"/>
              <a:t>Výpočet čistých jiných peněžních příjmů</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Relevantní pouze v případě předpokladu vzniku jiných peněžních příjmů </a:t>
            </a:r>
            <a:r>
              <a:rPr lang="cs-CZ" sz="1800" b="0" dirty="0">
                <a:solidFill>
                  <a:schemeClr val="tx1"/>
                </a:solidFill>
              </a:rPr>
              <a:t>v období realizace projektu.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Vzor </a:t>
            </a:r>
            <a:r>
              <a:rPr lang="cs-CZ" sz="1800" b="0" dirty="0">
                <a:solidFill>
                  <a:schemeClr val="tx1"/>
                </a:solidFill>
              </a:rPr>
              <a:t>výpočtu čistých jiných peněžních příjmů je uveden v příloze č. 29 Obecných pravidel</a:t>
            </a:r>
            <a:r>
              <a:rPr lang="cs-CZ" sz="1800" b="0" dirty="0" smtClean="0">
                <a:solidFill>
                  <a:schemeClr val="tx1"/>
                </a:solidFill>
              </a:rPr>
              <a:t>.</a:t>
            </a:r>
            <a:endParaRPr lang="cs-CZ" sz="1700" b="0" dirty="0">
              <a:solidFill>
                <a:schemeClr val="tx1"/>
              </a:solidFill>
            </a:endParaRPr>
          </a:p>
          <a:p>
            <a:pPr>
              <a:spcBef>
                <a:spcPts val="0"/>
              </a:spcBef>
              <a:spcAft>
                <a:spcPts val="600"/>
              </a:spcAft>
            </a:pPr>
            <a:endParaRPr lang="cs-CZ" b="1" dirty="0" smtClean="0"/>
          </a:p>
          <a:p>
            <a:pPr marL="285750" indent="-285750">
              <a:spcBef>
                <a:spcPts val="0"/>
              </a:spcBef>
              <a:spcAft>
                <a:spcPts val="600"/>
              </a:spcAft>
              <a:buFont typeface="Arial" panose="020B0604020202020204" pitchFamily="34" charset="0"/>
              <a:buChar char="•"/>
            </a:pPr>
            <a:r>
              <a:rPr lang="cs-CZ" b="1" dirty="0" smtClean="0"/>
              <a:t>Memorandum či smlouva o spolupráci školy</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Písemné ošetření spolupráce </a:t>
            </a:r>
            <a:r>
              <a:rPr lang="cs-CZ" sz="1800" b="0" dirty="0">
                <a:solidFill>
                  <a:schemeClr val="tx1"/>
                </a:solidFill>
              </a:rPr>
              <a:t>mezi školami (mateřskými, základními, středními či vyššími odbornými), </a:t>
            </a:r>
            <a:r>
              <a:rPr lang="cs-CZ" sz="1800" b="0" dirty="0" smtClean="0">
                <a:solidFill>
                  <a:schemeClr val="tx1"/>
                </a:solidFill>
              </a:rPr>
              <a:t>pokud žadatel tuto spolupráci popisuje ve Studii proveditelnosti </a:t>
            </a:r>
            <a:endParaRPr lang="cs-CZ" sz="1800" b="0" dirty="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Musí obsahovat náplň </a:t>
            </a:r>
            <a:r>
              <a:rPr lang="cs-CZ" sz="1800" b="0" dirty="0">
                <a:solidFill>
                  <a:schemeClr val="tx1"/>
                </a:solidFill>
              </a:rPr>
              <a:t>spolupráce (popis spolupráce včetně využití prostor budovaných/rekonstruovaných z projektu IROP), její způsob a rozsah.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Výzva nestanovuje žádný konkrétní vzor </a:t>
            </a:r>
            <a:r>
              <a:rPr lang="cs-CZ" sz="1800" b="0" dirty="0" smtClean="0">
                <a:solidFill>
                  <a:schemeClr val="tx1"/>
                </a:solidFill>
              </a:rPr>
              <a:t>memoranda/smlouvy.</a:t>
            </a:r>
          </a:p>
          <a:p>
            <a:pPr marL="647700" lvl="1" indent="-285750" algn="just">
              <a:spcBef>
                <a:spcPts val="0"/>
              </a:spcBef>
              <a:buFont typeface="Arial" panose="020B0604020202020204" pitchFamily="34" charset="0"/>
              <a:buChar char="•"/>
              <a:tabLst>
                <a:tab pos="447675" algn="l"/>
              </a:tabLst>
            </a:pPr>
            <a:r>
              <a:rPr lang="cs-CZ" sz="1800" dirty="0" smtClean="0">
                <a:solidFill>
                  <a:schemeClr val="tx1"/>
                </a:solidFill>
              </a:rPr>
              <a:t>Pozor</a:t>
            </a:r>
            <a:r>
              <a:rPr lang="cs-CZ" sz="1800" b="0" dirty="0" smtClean="0">
                <a:solidFill>
                  <a:schemeClr val="tx1"/>
                </a:solidFill>
              </a:rPr>
              <a:t>: Při </a:t>
            </a:r>
            <a:r>
              <a:rPr lang="cs-CZ" sz="1800" b="0" dirty="0">
                <a:solidFill>
                  <a:schemeClr val="tx1"/>
                </a:solidFill>
              </a:rPr>
              <a:t>kontrole udržitelnosti projektu bude příjemce dokladovat, jakým způsobem spolupráce </a:t>
            </a:r>
            <a:r>
              <a:rPr lang="cs-CZ" sz="1800" b="0" dirty="0" smtClean="0">
                <a:solidFill>
                  <a:schemeClr val="tx1"/>
                </a:solidFill>
              </a:rPr>
              <a:t>probíhá.</a:t>
            </a:r>
            <a:endParaRPr lang="cs-CZ" sz="1800" b="0" dirty="0">
              <a:solidFill>
                <a:schemeClr val="tx1"/>
              </a:solidFill>
            </a:endParaRPr>
          </a:p>
          <a:p>
            <a:pPr marL="0" lvl="1" indent="0">
              <a:spcBef>
                <a:spcPts val="0"/>
              </a:spcBef>
              <a:spcAft>
                <a:spcPts val="600"/>
              </a:spcAft>
              <a:buNone/>
              <a:tabLst>
                <a:tab pos="447675" algn="l"/>
              </a:tabLst>
            </a:pP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69985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a:pPr>
            <a:r>
              <a:rPr lang="cs-CZ" sz="2000" b="1" dirty="0" smtClean="0">
                <a:solidFill>
                  <a:srgbClr val="00529C"/>
                </a:solidFill>
              </a:rPr>
              <a:t>Žadatel splňuje definici oprávněného příjemce pro příslušný specifický cíl a výzvu:</a:t>
            </a:r>
            <a:endParaRPr lang="cs-CZ" sz="2000" b="1" dirty="0">
              <a:solidFill>
                <a:srgbClr val="00529C"/>
              </a:solidFill>
            </a:endParaRPr>
          </a:p>
          <a:p>
            <a:pPr marL="803275" lvl="5" indent="-342900">
              <a:spcBef>
                <a:spcPts val="0"/>
              </a:spcBef>
              <a:buFont typeface="Arial" panose="020B0604020202020204" pitchFamily="34" charset="0"/>
              <a:buChar char="•"/>
            </a:pPr>
            <a:r>
              <a:rPr lang="cs-CZ" dirty="0" smtClean="0"/>
              <a:t>školy a školská zařízení v oblasti základního vzdělávání, </a:t>
            </a:r>
          </a:p>
          <a:p>
            <a:pPr marL="803275" lvl="5" indent="-342900">
              <a:spcBef>
                <a:spcPts val="0"/>
              </a:spcBef>
              <a:buFont typeface="Arial" panose="020B0604020202020204" pitchFamily="34" charset="0"/>
              <a:buChar char="•"/>
            </a:pPr>
            <a:r>
              <a:rPr lang="cs-CZ" dirty="0" smtClean="0"/>
              <a:t>další subjekty podílející se na realizaci vzdělávacích aktivit (tzn. mají zapsanou volnou živnost č. 72 „mimoškolní výchova a vzdělávání, pořádání kurzů, školení včetně lektorské činnosti“),</a:t>
            </a:r>
          </a:p>
          <a:p>
            <a:pPr marL="803275" lvl="5" indent="-342900">
              <a:spcBef>
                <a:spcPts val="0"/>
              </a:spcBef>
              <a:buFont typeface="Arial" panose="020B0604020202020204" pitchFamily="34" charset="0"/>
              <a:buChar char="•"/>
            </a:pPr>
            <a:r>
              <a:rPr lang="cs-CZ" dirty="0" smtClean="0"/>
              <a:t>kraje a jimi zřizované a zakládané organizace,</a:t>
            </a:r>
          </a:p>
          <a:p>
            <a:pPr marL="803275" lvl="5" indent="-342900">
              <a:spcBef>
                <a:spcPts val="0"/>
              </a:spcBef>
              <a:buFont typeface="Arial" panose="020B0604020202020204" pitchFamily="34" charset="0"/>
              <a:buChar char="•"/>
            </a:pPr>
            <a:r>
              <a:rPr lang="cs-CZ" dirty="0" smtClean="0"/>
              <a:t>obce a jimi zřizované a zakládané organizace,</a:t>
            </a:r>
          </a:p>
          <a:p>
            <a:pPr marL="803275" lvl="5" indent="-342900">
              <a:spcBef>
                <a:spcPts val="0"/>
              </a:spcBef>
              <a:buFont typeface="Arial" panose="020B0604020202020204" pitchFamily="34" charset="0"/>
              <a:buChar char="•"/>
            </a:pPr>
            <a:r>
              <a:rPr lang="cs-CZ" dirty="0"/>
              <a:t>n</a:t>
            </a:r>
            <a:r>
              <a:rPr lang="cs-CZ" dirty="0" smtClean="0"/>
              <a:t>estátní neziskové organizace,</a:t>
            </a:r>
          </a:p>
          <a:p>
            <a:pPr marL="803275" lvl="5" indent="-342900">
              <a:spcBef>
                <a:spcPts val="0"/>
              </a:spcBef>
              <a:buFont typeface="Arial" panose="020B0604020202020204" pitchFamily="34" charset="0"/>
              <a:buChar char="•"/>
            </a:pPr>
            <a:r>
              <a:rPr lang="cs-CZ" dirty="0"/>
              <a:t>c</a:t>
            </a:r>
            <a:r>
              <a:rPr lang="cs-CZ" dirty="0" smtClean="0"/>
              <a:t>írkve a církevní organizace,</a:t>
            </a:r>
          </a:p>
          <a:p>
            <a:pPr marL="803275" lvl="5" indent="-342900">
              <a:spcBef>
                <a:spcPts val="0"/>
              </a:spcBef>
              <a:buFont typeface="Arial" panose="020B0604020202020204" pitchFamily="34" charset="0"/>
              <a:buChar char="•"/>
            </a:pPr>
            <a:r>
              <a:rPr lang="cs-CZ" dirty="0"/>
              <a:t>o</a:t>
            </a:r>
            <a:r>
              <a:rPr lang="cs-CZ" dirty="0" smtClean="0"/>
              <a:t>rganizační složky státu </a:t>
            </a:r>
            <a:r>
              <a:rPr lang="cs-CZ" dirty="0"/>
              <a:t>a</a:t>
            </a:r>
            <a:r>
              <a:rPr lang="cs-CZ" dirty="0" smtClean="0"/>
              <a:t> jejich příspěvkové organizace.</a:t>
            </a:r>
          </a:p>
          <a:p>
            <a:endParaRPr lang="cs-CZ" sz="1900"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smtClean="0">
                <a:solidFill>
                  <a:srgbClr val="FF0000"/>
                </a:solidFill>
              </a:rPr>
              <a:t>NENAPRAVITELNÁ</a:t>
            </a:r>
            <a:endParaRPr lang="cs-CZ" dirty="0">
              <a:solidFill>
                <a:srgbClr val="FF000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853722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buFont typeface="+mj-lt"/>
              <a:buAutoNum type="arabicPeriod" startAt="2"/>
            </a:pPr>
            <a:r>
              <a:rPr lang="cs-CZ" sz="2000" b="1" dirty="0" smtClean="0">
                <a:solidFill>
                  <a:srgbClr val="00529C"/>
                </a:solidFill>
              </a:rPr>
              <a:t>Projekt </a:t>
            </a:r>
            <a:r>
              <a:rPr lang="cs-CZ" sz="2000" b="1" dirty="0">
                <a:solidFill>
                  <a:srgbClr val="00529C"/>
                </a:solidFill>
              </a:rPr>
              <a:t>je v souladu s pravidly veřejné podpory</a:t>
            </a:r>
          </a:p>
          <a:p>
            <a:pPr marL="771525" indent="-342900" algn="just">
              <a:spcBef>
                <a:spcPts val="0"/>
              </a:spcBef>
              <a:spcAft>
                <a:spcPts val="0"/>
              </a:spcAft>
              <a:buFont typeface="Arial" panose="020B0604020202020204" pitchFamily="34" charset="0"/>
              <a:buChar char="•"/>
            </a:pPr>
            <a:r>
              <a:rPr lang="cs-CZ" sz="2000" dirty="0" smtClean="0"/>
              <a:t>Podpořeny budou projekty nezakládající veřejnou podporu ve smyslu článku 107 odst. 1 Smlouvy o fungování Evropské unie.</a:t>
            </a:r>
          </a:p>
          <a:p>
            <a:pPr marL="771525" indent="-342900" algn="just">
              <a:spcBef>
                <a:spcPts val="0"/>
              </a:spcBef>
              <a:spcAft>
                <a:spcPts val="0"/>
              </a:spcAft>
              <a:buFont typeface="Arial" panose="020B0604020202020204" pitchFamily="34" charset="0"/>
              <a:buChar char="•"/>
            </a:pPr>
            <a:r>
              <a:rPr lang="cs-CZ" sz="2000" dirty="0" smtClean="0"/>
              <a:t>Podporu vzdělávání lze považovat za slučitelnou s vnitřním trhem podle č. 107, odst. 3, písm. c) Smlouvy o fungování EU.</a:t>
            </a:r>
          </a:p>
          <a:p>
            <a:pPr marL="771525" indent="-342900" algn="just">
              <a:spcBef>
                <a:spcPts val="0"/>
              </a:spcBef>
              <a:spcAft>
                <a:spcPts val="0"/>
              </a:spcAft>
              <a:buFont typeface="Arial" panose="020B0604020202020204" pitchFamily="34" charset="0"/>
              <a:buChar char="•"/>
            </a:pPr>
            <a:r>
              <a:rPr lang="cs-CZ" sz="2000" b="1" dirty="0" smtClean="0"/>
              <a:t>Vybudovaná infrastruktura může být využívána na vedlejší, hospodářskou činnost, pokud nepřesáhne 15 % roční kapacity podpořené infrastruktury, nejenom jako funkčního celku, ale i dílčích výstupů projektu (např. učebna, pořízení vybavení).</a:t>
            </a:r>
            <a:r>
              <a:rPr lang="cs-CZ" sz="2000" b="1" dirty="0"/>
              <a:t> </a:t>
            </a:r>
            <a:r>
              <a:rPr lang="cs-CZ" sz="2000" b="1" dirty="0" smtClean="0"/>
              <a:t>Tuto skutečnost je žadatel povinen v žádosti popsat a následně prokazovat v době udržitelnosti. Při překročení tohoto limitu se žadatel vystavuje riziku nedovolené veřejné podpory.</a:t>
            </a: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147189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3"/>
            </a:pPr>
            <a:r>
              <a:rPr lang="cs-CZ" sz="2000" b="1" dirty="0" smtClean="0">
                <a:solidFill>
                  <a:srgbClr val="00529C"/>
                </a:solidFill>
              </a:rPr>
              <a:t>Statutární zástupce žadatele je trestně bezúhonný</a:t>
            </a:r>
          </a:p>
          <a:p>
            <a:pPr marL="771525" indent="-342900" algn="just">
              <a:spcBef>
                <a:spcPts val="0"/>
              </a:spcBef>
              <a:spcAft>
                <a:spcPts val="0"/>
              </a:spcAft>
              <a:buFont typeface="Arial" panose="020B0604020202020204" pitchFamily="34" charset="0"/>
              <a:buChar char="•"/>
            </a:pPr>
            <a:r>
              <a:rPr lang="cs-CZ" sz="2000" dirty="0"/>
              <a:t>Souhlas s čestným prohlášením v IS KP14</a:t>
            </a:r>
            <a:r>
              <a:rPr lang="cs-CZ" sz="2000" dirty="0" smtClean="0"/>
              <a:t>+.</a:t>
            </a:r>
          </a:p>
          <a:p>
            <a:pPr marL="771525" indent="-342900" algn="just">
              <a:spcBef>
                <a:spcPts val="0"/>
              </a:spcBef>
              <a:spcAft>
                <a:spcPts val="0"/>
              </a:spcAft>
              <a:buFont typeface="Arial" panose="020B0604020202020204" pitchFamily="34" charset="0"/>
              <a:buChar char="•"/>
            </a:pPr>
            <a:r>
              <a:rPr lang="cs-CZ" sz="20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457200" indent="-457200" algn="just">
              <a:spcBef>
                <a:spcPts val="0"/>
              </a:spcBef>
              <a:spcAft>
                <a:spcPts val="0"/>
              </a:spcAft>
              <a:buFont typeface="+mj-lt"/>
              <a:buAutoNum type="arabicPeriod" startAt="4"/>
            </a:pPr>
            <a:r>
              <a:rPr lang="cs-CZ" sz="2000" b="1" dirty="0" smtClean="0">
                <a:solidFill>
                  <a:srgbClr val="00529C"/>
                </a:solidFill>
              </a:rPr>
              <a:t>Projekt není zaměřen na výstavbu nové školy</a:t>
            </a:r>
            <a:endParaRPr lang="cs-CZ" sz="2000" b="1" dirty="0">
              <a:solidFill>
                <a:srgbClr val="00529C"/>
              </a:solidFill>
            </a:endParaRPr>
          </a:p>
          <a:p>
            <a:pPr marL="771525" indent="-342900" algn="just">
              <a:spcBef>
                <a:spcPts val="0"/>
              </a:spcBef>
              <a:spcAft>
                <a:spcPts val="0"/>
              </a:spcAft>
              <a:buFont typeface="Arial" panose="020B0604020202020204" pitchFamily="34" charset="0"/>
              <a:buChar char="•"/>
            </a:pPr>
            <a:r>
              <a:rPr lang="cs-CZ" sz="2000" dirty="0" smtClean="0"/>
              <a:t>Kritérium je spojeno s podmínkou výzvy, která uvádí, že podpora může být poskytnuta na infrastrukturu škol a školských zařízení </a:t>
            </a:r>
            <a:r>
              <a:rPr lang="cs-CZ" sz="2000" dirty="0"/>
              <a:t>podle zákona č. 561/2004 Sb., školský zákon, ve znění pozdějších předpisů, </a:t>
            </a:r>
            <a:r>
              <a:rPr lang="cs-CZ" sz="2000" b="1" dirty="0"/>
              <a:t>zapsaných v Rejstříku škol a školských zařízení k datu vyhlášení výzvy</a:t>
            </a:r>
            <a:r>
              <a:rPr lang="cs-CZ" sz="2000" dirty="0"/>
              <a:t>.</a:t>
            </a:r>
            <a:endParaRPr lang="cs-CZ" sz="2000" dirty="0" smtClean="0"/>
          </a:p>
          <a:p>
            <a:pPr marL="771525" indent="-342900" algn="just">
              <a:spcBef>
                <a:spcPts val="0"/>
              </a:spcBef>
              <a:spcAft>
                <a:spcPts val="0"/>
              </a:spcAft>
              <a:buFont typeface="Arial" panose="020B0604020202020204" pitchFamily="34" charset="0"/>
              <a:buChar char="•"/>
            </a:pPr>
            <a:r>
              <a:rPr lang="cs-CZ" sz="2000" dirty="0" smtClean="0"/>
              <a:t>Pozn.:  přístavby/nástavby/budování nových objektů pro stávají školy/školská zařízení je možné (v souladu s dalšími podmínkami výzvy).</a:t>
            </a:r>
            <a:endParaRPr lang="cs-CZ" sz="2000" dirty="0"/>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64394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5"/>
            </a:pPr>
            <a:r>
              <a:rPr lang="cs-CZ" sz="2000" b="1" dirty="0" smtClean="0">
                <a:solidFill>
                  <a:srgbClr val="00529C"/>
                </a:solidFill>
              </a:rPr>
              <a:t>Projekt je v souladu s akčním plánem vzdělávání</a:t>
            </a:r>
          </a:p>
          <a:p>
            <a:pPr marL="771525" indent="-342900" algn="just">
              <a:spcBef>
                <a:spcPts val="0"/>
              </a:spcBef>
              <a:spcAft>
                <a:spcPts val="0"/>
              </a:spcAft>
              <a:buFont typeface="Arial" panose="020B0604020202020204" pitchFamily="34" charset="0"/>
              <a:buChar char="•"/>
            </a:pPr>
            <a:r>
              <a:rPr lang="cs-CZ" sz="2000" dirty="0" smtClean="0"/>
              <a:t>Jedná se o soulad s Místním akčním plánem vzdělávání (MAP), konkrétně se Strategickým rámcem MAP, který bude zveřejněn na webu </a:t>
            </a:r>
            <a:r>
              <a:rPr lang="cs-CZ" sz="2000" dirty="0" smtClean="0">
                <a:hlinkClick r:id="rId2"/>
              </a:rPr>
              <a:t>www.uzemnidimenze.cz</a:t>
            </a:r>
            <a:r>
              <a:rPr lang="cs-CZ" sz="2000" dirty="0" smtClean="0"/>
              <a:t> nejpozději k datu ukončení výzvy.</a:t>
            </a:r>
          </a:p>
          <a:p>
            <a:pPr marL="771525" indent="-342900" algn="just">
              <a:spcBef>
                <a:spcPts val="0"/>
              </a:spcBef>
              <a:spcAft>
                <a:spcPts val="0"/>
              </a:spcAft>
              <a:buFont typeface="Arial" panose="020B0604020202020204" pitchFamily="34" charset="0"/>
              <a:buChar char="•"/>
            </a:pPr>
            <a:r>
              <a:rPr lang="cs-CZ" sz="2000" dirty="0" smtClean="0"/>
              <a:t>Žadatel ve studii proveditelnosti dále uvede název </a:t>
            </a:r>
            <a:r>
              <a:rPr lang="cs-CZ" sz="2000" dirty="0" err="1" smtClean="0"/>
              <a:t>MAPu</a:t>
            </a:r>
            <a:r>
              <a:rPr lang="cs-CZ" sz="2000" dirty="0" smtClean="0"/>
              <a:t> a název projektu/ů škol uvedených v </a:t>
            </a:r>
            <a:r>
              <a:rPr lang="cs-CZ" sz="2000" dirty="0" err="1" smtClean="0"/>
              <a:t>MAPu</a:t>
            </a:r>
            <a:r>
              <a:rPr lang="cs-CZ" sz="2000" dirty="0" smtClean="0"/>
              <a:t>, jež jsou zahrnuty v žádosti.</a:t>
            </a:r>
          </a:p>
          <a:p>
            <a:pPr marL="771525" indent="-342900" algn="just">
              <a:spcBef>
                <a:spcPts val="0"/>
              </a:spcBef>
              <a:spcAft>
                <a:spcPts val="0"/>
              </a:spcAft>
              <a:buFont typeface="Arial" panose="020B0604020202020204" pitchFamily="34" charset="0"/>
              <a:buChar char="•"/>
            </a:pPr>
            <a:r>
              <a:rPr lang="cs-CZ" sz="2000" dirty="0" smtClean="0"/>
              <a:t>Je posuzováno, zda aktivity řešené v projektu jsou v souladu s tím, co je uvedeno ve Strategickém rámci MAP:</a:t>
            </a:r>
          </a:p>
          <a:p>
            <a:pPr marL="1440000" indent="-342900" algn="just">
              <a:spcBef>
                <a:spcPts val="0"/>
              </a:spcBef>
              <a:spcAft>
                <a:spcPts val="0"/>
              </a:spcAft>
              <a:buFont typeface="Arial" panose="020B0604020202020204" pitchFamily="34" charset="0"/>
              <a:buChar char="•"/>
            </a:pPr>
            <a:r>
              <a:rPr lang="cs-CZ" sz="2000" dirty="0"/>
              <a:t>s</a:t>
            </a:r>
            <a:r>
              <a:rPr lang="cs-CZ" sz="2000" dirty="0" smtClean="0"/>
              <a:t>oulad s klíčovými kompetencemi / s rozšiřováním kmenových tříd (v SVL) / s řešením bezbariérovosti (je-li bezbariérovost jediným předmětem projektu);</a:t>
            </a:r>
          </a:p>
          <a:p>
            <a:pPr marL="1440000" indent="-342900" algn="just">
              <a:spcBef>
                <a:spcPts val="0"/>
              </a:spcBef>
              <a:spcAft>
                <a:spcPts val="0"/>
              </a:spcAft>
              <a:buFont typeface="Arial" panose="020B0604020202020204" pitchFamily="34" charset="0"/>
              <a:buChar char="•"/>
            </a:pPr>
            <a:r>
              <a:rPr lang="cs-CZ" sz="2000" dirty="0" smtClean="0"/>
              <a:t>název projektu v MAP, očekávané celkové náklady projektu v MAP, očekávaný termín realizace projektu v MAP, jsou orientační a při hodnocení žádosti o podporu bude akceptováno, pokud dojde k jejich změně oproti údaji zapsaném v MAP.</a:t>
            </a:r>
          </a:p>
          <a:p>
            <a:pPr marL="771525" indent="-342900" algn="just">
              <a:spcBef>
                <a:spcPts val="0"/>
              </a:spcBef>
              <a:spcAft>
                <a:spcPts val="0"/>
              </a:spcAft>
              <a:buFont typeface="Arial" panose="020B0604020202020204" pitchFamily="34" charset="0"/>
              <a:buChar char="•"/>
            </a:pPr>
            <a:endParaRPr lang="cs-CZ" sz="2000" dirty="0" smtClean="0"/>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048765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rmAutofit fontScale="85000" lnSpcReduction="10000"/>
          </a:bodyPr>
          <a:lstStyle/>
          <a:p>
            <a:pPr marL="457200" indent="-457200">
              <a:spcBef>
                <a:spcPts val="600"/>
              </a:spcBef>
              <a:buFont typeface="+mj-lt"/>
              <a:buAutoNum type="arabicPeriod"/>
            </a:pPr>
            <a:r>
              <a:rPr lang="cs-CZ" sz="2000" b="1" dirty="0">
                <a:solidFill>
                  <a:srgbClr val="00529C"/>
                </a:solidFill>
              </a:rPr>
              <a:t>Projekt je svým zaměřením v souladu s cíli a podporovanými </a:t>
            </a:r>
            <a:r>
              <a:rPr lang="cs-CZ" sz="2000" b="1" dirty="0" smtClean="0">
                <a:solidFill>
                  <a:srgbClr val="00529C"/>
                </a:solidFill>
              </a:rPr>
              <a:t>aktivitami výzvy</a:t>
            </a:r>
          </a:p>
          <a:p>
            <a:pPr marL="717550" indent="-285750">
              <a:spcBef>
                <a:spcPts val="0"/>
              </a:spcBef>
              <a:spcAft>
                <a:spcPts val="0"/>
              </a:spcAft>
              <a:buFont typeface="Arial" panose="020B0604020202020204" pitchFamily="34" charset="0"/>
              <a:buChar char="•"/>
            </a:pPr>
            <a:r>
              <a:rPr lang="cs-CZ" dirty="0" smtClean="0"/>
              <a:t>Infrastruktura pro školy a školská zařízení </a:t>
            </a:r>
            <a:r>
              <a:rPr lang="cs-CZ" dirty="0"/>
              <a:t>podle zákona č. 561/2004 Sb., školský zákon, ve znění pozdějších předpisů, </a:t>
            </a:r>
            <a:r>
              <a:rPr lang="cs-CZ" b="1" dirty="0"/>
              <a:t>zapsaných v Rejstříku škol a školských zařízení k datu vyhlášení </a:t>
            </a:r>
            <a:r>
              <a:rPr lang="cs-CZ" b="1" dirty="0" smtClean="0"/>
              <a:t>výzvy</a:t>
            </a:r>
            <a:r>
              <a:rPr lang="cs-CZ" dirty="0" smtClean="0"/>
              <a:t>. </a:t>
            </a:r>
          </a:p>
          <a:p>
            <a:pPr marL="717550" indent="-285750">
              <a:spcBef>
                <a:spcPts val="0"/>
              </a:spcBef>
              <a:spcAft>
                <a:spcPts val="0"/>
              </a:spcAft>
              <a:buFont typeface="Arial" panose="020B0604020202020204" pitchFamily="34" charset="0"/>
              <a:buChar char="•"/>
            </a:pPr>
            <a:endParaRPr lang="cs-CZ" dirty="0" smtClean="0"/>
          </a:p>
          <a:p>
            <a:pPr marL="717550" indent="-285750">
              <a:spcBef>
                <a:spcPts val="0"/>
              </a:spcBef>
              <a:spcAft>
                <a:spcPts val="0"/>
              </a:spcAft>
              <a:buFont typeface="Arial" panose="020B0604020202020204" pitchFamily="34" charset="0"/>
              <a:buChar char="•"/>
            </a:pPr>
            <a:r>
              <a:rPr lang="cs-CZ" dirty="0" smtClean="0"/>
              <a:t>Z popisu projektu a projektové dokumentace je zřejmé, že se jedná </a:t>
            </a:r>
            <a:r>
              <a:rPr lang="cs-CZ" dirty="0"/>
              <a:t>o projekt na </a:t>
            </a:r>
            <a:r>
              <a:rPr lang="cs-CZ" dirty="0" smtClean="0"/>
              <a:t>stavby, stavební úpravy a pořízení vybavení odborných učeben za účelem zvýšení kvality vzdělávání ve vazbě na budoucí uplatnění na trhu práce v klíčových kompetencích</a:t>
            </a:r>
            <a:r>
              <a:rPr lang="cs-CZ" b="1" dirty="0" smtClean="0"/>
              <a:t>:</a:t>
            </a:r>
            <a:endParaRPr lang="cs-CZ" b="1" dirty="0"/>
          </a:p>
          <a:p>
            <a:pPr marL="1358900" lvl="2" indent="-285750">
              <a:buFont typeface="Arial" panose="020B0604020202020204" pitchFamily="34" charset="0"/>
              <a:buChar char="•"/>
            </a:pPr>
            <a:r>
              <a:rPr lang="cs-CZ" dirty="0"/>
              <a:t>k</a:t>
            </a:r>
            <a:r>
              <a:rPr lang="cs-CZ" dirty="0" smtClean="0"/>
              <a:t>omunikace v cizích jazycích,</a:t>
            </a:r>
            <a:endParaRPr lang="cs-CZ" dirty="0"/>
          </a:p>
          <a:p>
            <a:pPr marL="1358900" lvl="2" indent="-285750">
              <a:buFont typeface="Arial" panose="020B0604020202020204" pitchFamily="34" charset="0"/>
              <a:buChar char="•"/>
            </a:pPr>
            <a:r>
              <a:rPr lang="cs-CZ" dirty="0" smtClean="0"/>
              <a:t>přírodní vědy,</a:t>
            </a:r>
            <a:endParaRPr lang="cs-CZ" dirty="0"/>
          </a:p>
          <a:p>
            <a:pPr marL="1358900" lvl="2" indent="-285750">
              <a:buFont typeface="Arial" panose="020B0604020202020204" pitchFamily="34" charset="0"/>
              <a:buChar char="•"/>
            </a:pPr>
            <a:r>
              <a:rPr lang="cs-CZ" dirty="0"/>
              <a:t>t</a:t>
            </a:r>
            <a:r>
              <a:rPr lang="cs-CZ" dirty="0" smtClean="0"/>
              <a:t>echnické a řemeslné obory,</a:t>
            </a:r>
            <a:endParaRPr lang="cs-CZ" dirty="0"/>
          </a:p>
          <a:p>
            <a:pPr marL="1358900" lvl="2" indent="-285750">
              <a:buFont typeface="Arial" panose="020B0604020202020204" pitchFamily="34" charset="0"/>
              <a:buChar char="•"/>
            </a:pPr>
            <a:r>
              <a:rPr lang="cs-CZ" dirty="0"/>
              <a:t>p</a:t>
            </a:r>
            <a:r>
              <a:rPr lang="cs-CZ" dirty="0" smtClean="0"/>
              <a:t>ráce s digitálními technologiemi (v podobě odborné učebny pro výuku informatiky, případně v návaznosti na ostatní výše uvedené klíčové kompetence),</a:t>
            </a:r>
          </a:p>
          <a:p>
            <a:pPr lvl="2" indent="0">
              <a:buNone/>
            </a:pPr>
            <a:r>
              <a:rPr lang="cs-CZ" dirty="0" smtClean="0"/>
              <a:t>(klíčové kompetence blíže popsány ve specifických pravidlech; školský vzdělávací plán).</a:t>
            </a:r>
          </a:p>
          <a:p>
            <a:pPr marL="712800" indent="-285750">
              <a:buFont typeface="Arial" panose="020B0604020202020204" pitchFamily="34" charset="0"/>
              <a:buChar char="•"/>
            </a:pPr>
            <a:r>
              <a:rPr lang="cs-CZ" dirty="0" smtClean="0"/>
              <a:t>Rekonstrukce a stavební úpravy stávající infrastruktury ve vazbě na budování bezbariérovosti škol.</a:t>
            </a:r>
          </a:p>
          <a:p>
            <a:pPr marL="712800" indent="-285750">
              <a:buFont typeface="Arial" panose="020B0604020202020204" pitchFamily="34" charset="0"/>
              <a:buChar char="•"/>
            </a:pPr>
            <a:r>
              <a:rPr lang="cs-CZ" dirty="0" smtClean="0"/>
              <a:t>Na území se SVL zvýšení kapacity škol (budování nových kmenových tříd) ve vazbě na </a:t>
            </a:r>
            <a:r>
              <a:rPr lang="cs-CZ" dirty="0"/>
              <a:t>sociální inkluzi či demografickou </a:t>
            </a:r>
            <a:r>
              <a:rPr lang="cs-CZ" dirty="0" smtClean="0"/>
              <a:t>potřebnost.</a:t>
            </a:r>
          </a:p>
          <a:p>
            <a:pPr marL="712800" indent="-285750">
              <a:buFont typeface="Arial" panose="020B0604020202020204" pitchFamily="34" charset="0"/>
              <a:buChar char="•"/>
            </a:pPr>
            <a:r>
              <a:rPr lang="cs-CZ" dirty="0" smtClean="0"/>
              <a:t>Konektivita, kompenzační pomůcky či poradenská pracoviště jen v návaznosti na klíčové kompetence, bezbariérovost či rozšíření kapacity školy, nikoliv jako samostatné aktivity.</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23204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941526"/>
          </a:xfrm>
        </p:spPr>
        <p:txBody>
          <a:bodyPr>
            <a:normAutofit/>
          </a:bodyPr>
          <a:lstStyle/>
          <a:p>
            <a:pPr marL="457200" indent="-457200">
              <a:spcBef>
                <a:spcPts val="600"/>
              </a:spcBef>
              <a:buFont typeface="+mj-lt"/>
              <a:buAutoNum type="arabicPeriod" startAt="2"/>
            </a:pPr>
            <a:r>
              <a:rPr lang="pl-PL" sz="2000" b="1" dirty="0" smtClean="0">
                <a:solidFill>
                  <a:srgbClr val="00529C"/>
                </a:solidFill>
              </a:rPr>
              <a:t>Projekt </a:t>
            </a:r>
            <a:r>
              <a:rPr lang="pl-PL" sz="2000" b="1" dirty="0">
                <a:solidFill>
                  <a:srgbClr val="00529C"/>
                </a:solidFill>
              </a:rPr>
              <a:t>je v souladu s podmínkami výzvy</a:t>
            </a:r>
          </a:p>
          <a:p>
            <a:pPr marL="717550" indent="-285750">
              <a:spcBef>
                <a:spcPts val="0"/>
              </a:spcBef>
              <a:spcAft>
                <a:spcPts val="0"/>
              </a:spcAft>
              <a:buFont typeface="Arial" panose="020B0604020202020204" pitchFamily="34" charset="0"/>
              <a:buChar char="•"/>
            </a:pPr>
            <a:r>
              <a:rPr lang="cs-CZ" dirty="0"/>
              <a:t>zahájení/ukončení realizace projektu (1. 1. 2014 - </a:t>
            </a:r>
            <a:r>
              <a:rPr lang="cs-CZ" dirty="0" smtClean="0"/>
              <a:t>28.  6. 2019),</a:t>
            </a:r>
            <a:endParaRPr lang="cs-CZ" dirty="0"/>
          </a:p>
          <a:p>
            <a:pPr marL="717550" indent="-285750">
              <a:spcBef>
                <a:spcPts val="0"/>
              </a:spcBef>
              <a:spcAft>
                <a:spcPts val="0"/>
              </a:spcAft>
              <a:buFont typeface="Arial" panose="020B0604020202020204" pitchFamily="34" charset="0"/>
              <a:buChar char="•"/>
            </a:pPr>
            <a:r>
              <a:rPr lang="cs-CZ" dirty="0"/>
              <a:t>popis cílových skupin a dopad projektu na </a:t>
            </a:r>
            <a:r>
              <a:rPr lang="cs-CZ" dirty="0" smtClean="0"/>
              <a:t>ně,</a:t>
            </a:r>
            <a:endParaRPr lang="cs-CZ" dirty="0"/>
          </a:p>
          <a:p>
            <a:pPr marL="717550" indent="-285750">
              <a:spcBef>
                <a:spcPts val="0"/>
              </a:spcBef>
              <a:spcAft>
                <a:spcPts val="0"/>
              </a:spcAft>
              <a:buFont typeface="Arial" panose="020B0604020202020204" pitchFamily="34" charset="0"/>
              <a:buChar char="•"/>
            </a:pPr>
            <a:r>
              <a:rPr lang="cs-CZ" dirty="0"/>
              <a:t>dodržení procentní míry podpory z ERDF, SR, </a:t>
            </a:r>
            <a:r>
              <a:rPr lang="cs-CZ" dirty="0" smtClean="0"/>
              <a:t>žadatel,</a:t>
            </a:r>
            <a:endParaRPr lang="cs-CZ" dirty="0"/>
          </a:p>
          <a:p>
            <a:pPr marL="717550" indent="-285750">
              <a:spcBef>
                <a:spcPts val="0"/>
              </a:spcBef>
              <a:spcAft>
                <a:spcPts val="0"/>
              </a:spcAft>
              <a:buFont typeface="Arial" panose="020B0604020202020204" pitchFamily="34" charset="0"/>
              <a:buChar char="•"/>
            </a:pPr>
            <a:r>
              <a:rPr lang="cs-CZ" dirty="0"/>
              <a:t>správně zvolený indikátor projektu a způsob jeho </a:t>
            </a:r>
            <a:r>
              <a:rPr lang="cs-CZ" dirty="0" smtClean="0"/>
              <a:t>výpočtu,</a:t>
            </a:r>
            <a:endParaRPr lang="cs-CZ" dirty="0"/>
          </a:p>
          <a:p>
            <a:pPr marL="717550" indent="-285750">
              <a:spcBef>
                <a:spcPts val="0"/>
              </a:spcBef>
              <a:spcAft>
                <a:spcPts val="0"/>
              </a:spcAft>
              <a:buFont typeface="Arial" panose="020B0604020202020204" pitchFamily="34" charset="0"/>
              <a:buChar char="•"/>
            </a:pPr>
            <a:r>
              <a:rPr lang="pl-PL" dirty="0"/>
              <a:t>termín ukončení realizace projektu je po datu podání žádosti o </a:t>
            </a:r>
            <a:r>
              <a:rPr lang="pl-PL" dirty="0" smtClean="0"/>
              <a:t>podporu,</a:t>
            </a:r>
            <a:endParaRPr lang="pl-PL" dirty="0"/>
          </a:p>
          <a:p>
            <a:pPr marL="717550" indent="-285750">
              <a:spcBef>
                <a:spcPts val="0"/>
              </a:spcBef>
              <a:spcAft>
                <a:spcPts val="0"/>
              </a:spcAft>
              <a:buFont typeface="Arial" panose="020B0604020202020204" pitchFamily="34" charset="0"/>
              <a:buChar char="•"/>
            </a:pPr>
            <a:r>
              <a:rPr lang="cs-CZ" dirty="0" smtClean="0"/>
              <a:t>místo </a:t>
            </a:r>
            <a:r>
              <a:rPr lang="cs-CZ" dirty="0"/>
              <a:t>realizace </a:t>
            </a:r>
            <a:r>
              <a:rPr lang="cs-CZ" dirty="0" smtClean="0"/>
              <a:t>projektu:</a:t>
            </a:r>
          </a:p>
          <a:p>
            <a:pPr marL="1060450" lvl="1" indent="0">
              <a:spcBef>
                <a:spcPts val="0"/>
              </a:spcBef>
              <a:buNone/>
            </a:pPr>
            <a:r>
              <a:rPr lang="cs-CZ" sz="1800" dirty="0" smtClean="0">
                <a:solidFill>
                  <a:schemeClr val="tx1"/>
                </a:solidFill>
              </a:rPr>
              <a:t>46. </a:t>
            </a:r>
            <a:r>
              <a:rPr lang="cs-CZ" sz="1800" dirty="0">
                <a:solidFill>
                  <a:schemeClr val="tx1"/>
                </a:solidFill>
              </a:rPr>
              <a:t>výzva </a:t>
            </a:r>
            <a:endParaRPr lang="cs-CZ" sz="1800" b="0" dirty="0">
              <a:solidFill>
                <a:schemeClr val="tx1"/>
              </a:solidFill>
            </a:endParaRPr>
          </a:p>
          <a:p>
            <a:pPr marL="1346200" lvl="1" indent="-285750">
              <a:spcBef>
                <a:spcPts val="0"/>
              </a:spcBef>
            </a:pPr>
            <a:r>
              <a:rPr lang="cs-CZ" sz="1800" b="0" dirty="0" smtClean="0">
                <a:solidFill>
                  <a:schemeClr val="tx1"/>
                </a:solidFill>
              </a:rPr>
              <a:t>	</a:t>
            </a:r>
            <a:r>
              <a:rPr lang="cs-CZ" sz="1800" b="0" dirty="0">
                <a:solidFill>
                  <a:schemeClr val="tx1"/>
                </a:solidFill>
              </a:rPr>
              <a:t>území správního obvodu obcí s rozšířenou působností, na jejichž území se </a:t>
            </a:r>
            <a:r>
              <a:rPr lang="cs-CZ" sz="1800" b="0" u="sng" dirty="0">
                <a:solidFill>
                  <a:schemeClr val="tx1"/>
                </a:solidFill>
              </a:rPr>
              <a:t>nenachází sociálně vyloučené lokality</a:t>
            </a:r>
            <a:r>
              <a:rPr lang="cs-CZ" sz="1800" b="0" dirty="0">
                <a:solidFill>
                  <a:schemeClr val="tx1"/>
                </a:solidFill>
              </a:rPr>
              <a:t>, mimo hl. m. </a:t>
            </a:r>
            <a:r>
              <a:rPr lang="cs-CZ" sz="1800" b="0" dirty="0" smtClean="0">
                <a:solidFill>
                  <a:schemeClr val="tx1"/>
                </a:solidFill>
              </a:rPr>
              <a:t>Prahu, </a:t>
            </a:r>
            <a:endParaRPr lang="cs-CZ" sz="1800" b="0" dirty="0">
              <a:solidFill>
                <a:schemeClr val="tx1"/>
              </a:solidFill>
            </a:endParaRPr>
          </a:p>
          <a:p>
            <a:pPr marL="1346200" lvl="1" indent="-285750">
              <a:spcBef>
                <a:spcPts val="0"/>
              </a:spcBef>
            </a:pPr>
            <a:endParaRPr lang="cs-CZ" sz="1800" b="0" dirty="0" smtClean="0">
              <a:solidFill>
                <a:schemeClr val="tx1"/>
              </a:solidFill>
            </a:endParaRPr>
          </a:p>
          <a:p>
            <a:pPr marL="1060450" lvl="1" indent="0">
              <a:spcBef>
                <a:spcPts val="0"/>
              </a:spcBef>
              <a:buNone/>
            </a:pPr>
            <a:r>
              <a:rPr lang="cs-CZ" sz="1800" dirty="0" smtClean="0">
                <a:solidFill>
                  <a:schemeClr val="tx1"/>
                </a:solidFill>
              </a:rPr>
              <a:t>47. </a:t>
            </a:r>
            <a:r>
              <a:rPr lang="cs-CZ" sz="1800" dirty="0">
                <a:solidFill>
                  <a:schemeClr val="tx1"/>
                </a:solidFill>
              </a:rPr>
              <a:t>v</a:t>
            </a:r>
            <a:r>
              <a:rPr lang="cs-CZ" sz="1800" dirty="0" smtClean="0">
                <a:solidFill>
                  <a:schemeClr val="tx1"/>
                </a:solidFill>
              </a:rPr>
              <a:t>ýzva</a:t>
            </a:r>
          </a:p>
          <a:p>
            <a:pPr marL="1346200" lvl="1" indent="-285750">
              <a:spcBef>
                <a:spcPts val="0"/>
              </a:spcBef>
            </a:pPr>
            <a:r>
              <a:rPr lang="cs-CZ" sz="1800" b="0" dirty="0">
                <a:solidFill>
                  <a:schemeClr val="tx1"/>
                </a:solidFill>
              </a:rPr>
              <a:t>území správního obvodu obcí s rozšířenou působností, na jejichž území se </a:t>
            </a:r>
            <a:r>
              <a:rPr lang="cs-CZ" sz="1800" b="0" u="sng" dirty="0">
                <a:solidFill>
                  <a:schemeClr val="tx1"/>
                </a:solidFill>
              </a:rPr>
              <a:t>nachází sociálně vyloučená lokalita</a:t>
            </a:r>
            <a:r>
              <a:rPr lang="cs-CZ" sz="1800" b="0" dirty="0">
                <a:solidFill>
                  <a:schemeClr val="tx1"/>
                </a:solidFill>
              </a:rPr>
              <a:t>, mimo hl. město </a:t>
            </a:r>
            <a:r>
              <a:rPr lang="cs-CZ" sz="1800" b="0" dirty="0" smtClean="0">
                <a:solidFill>
                  <a:schemeClr val="tx1"/>
                </a:solidFill>
              </a:rPr>
              <a:t>Prahu,  </a:t>
            </a:r>
            <a:endParaRPr lang="cs-CZ" sz="1800" b="0" dirty="0">
              <a:solidFill>
                <a:schemeClr val="tx1"/>
              </a:solidFill>
            </a:endParaRPr>
          </a:p>
          <a:p>
            <a:pPr marL="1346200" lvl="1" indent="-285750">
              <a:spcBef>
                <a:spcPts val="0"/>
              </a:spcBef>
            </a:pPr>
            <a:r>
              <a:rPr lang="cs-CZ" sz="1800" b="0" dirty="0">
                <a:solidFill>
                  <a:schemeClr val="tx1"/>
                </a:solidFill>
              </a:rPr>
              <a:t>nebo na </a:t>
            </a:r>
            <a:r>
              <a:rPr lang="cs-CZ" sz="1800" b="0" u="sng" dirty="0">
                <a:solidFill>
                  <a:schemeClr val="tx1"/>
                </a:solidFill>
              </a:rPr>
              <a:t>území sociálně vyloučené lokality se schválenou strategií Koordinovaného přístupu </a:t>
            </a:r>
            <a:r>
              <a:rPr lang="cs-CZ" sz="1800" b="0" dirty="0">
                <a:solidFill>
                  <a:schemeClr val="tx1"/>
                </a:solidFill>
              </a:rPr>
              <a:t>k sociálně vyloučeným lokalitám – uvedeno v příloze č. </a:t>
            </a:r>
            <a:r>
              <a:rPr lang="cs-CZ" sz="1800" b="0" dirty="0" smtClean="0">
                <a:solidFill>
                  <a:schemeClr val="tx1"/>
                </a:solidFill>
              </a:rPr>
              <a:t>2 </a:t>
            </a:r>
            <a:r>
              <a:rPr lang="cs-CZ" sz="1800" b="0" dirty="0">
                <a:solidFill>
                  <a:schemeClr val="tx1"/>
                </a:solidFill>
              </a:rPr>
              <a:t>Specifických </a:t>
            </a:r>
            <a:r>
              <a:rPr lang="cs-CZ" sz="1800" b="0" dirty="0" smtClean="0">
                <a:solidFill>
                  <a:schemeClr val="tx1"/>
                </a:solidFill>
              </a:rPr>
              <a:t>pravidel.</a:t>
            </a:r>
            <a:endParaRPr lang="cs-CZ" sz="1800" b="0" dirty="0">
              <a:solidFill>
                <a:schemeClr val="tx1"/>
              </a:solidFill>
            </a:endParaRPr>
          </a:p>
          <a:p>
            <a:pPr marL="285750" indent="-285750">
              <a:buFont typeface="Arial" panose="020B0604020202020204" pitchFamily="34" charset="0"/>
              <a:buChar char="•"/>
            </a:pPr>
            <a:endParaRPr lang="cs-CZ" sz="2300" b="1" dirty="0" smtClean="0">
              <a:solidFill>
                <a:srgbClr val="00529C"/>
              </a:solidFill>
            </a:endParaRPr>
          </a:p>
          <a:p>
            <a:pPr marL="342900" indent="-342900">
              <a:buFont typeface="Wingdings" panose="05000000000000000000" pitchFamily="2" charset="2"/>
              <a:buChar char="Ø"/>
            </a:pPr>
            <a:endParaRPr lang="cs-CZ" sz="2000" b="1" dirty="0" smtClean="0">
              <a:solidFill>
                <a:srgbClr val="00529C"/>
              </a:solidFill>
            </a:endParaRPr>
          </a:p>
          <a:p>
            <a:endParaRPr lang="cs-CZ" b="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624634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sz="2000" b="1" dirty="0">
                <a:solidFill>
                  <a:srgbClr val="00529C"/>
                </a:solidFill>
              </a:rPr>
              <a:t>Projekt respektuje minimální a maximální hranici celkových způsobilých </a:t>
            </a:r>
            <a:r>
              <a:rPr lang="cs-CZ" sz="2000" b="1" dirty="0" smtClean="0">
                <a:solidFill>
                  <a:srgbClr val="00529C"/>
                </a:solidFill>
              </a:rPr>
              <a:t>výdajů</a:t>
            </a:r>
          </a:p>
          <a:p>
            <a:pPr marL="785813" lvl="5" indent="-342900">
              <a:spcBef>
                <a:spcPts val="0"/>
              </a:spcBef>
              <a:buFont typeface="Arial" panose="020B0604020202020204" pitchFamily="34" charset="0"/>
              <a:buChar char="•"/>
            </a:pPr>
            <a:r>
              <a:rPr lang="cs-CZ" b="1" dirty="0"/>
              <a:t>m</a:t>
            </a:r>
            <a:r>
              <a:rPr lang="cs-CZ" b="1" dirty="0" smtClean="0"/>
              <a:t>inimální </a:t>
            </a:r>
            <a:r>
              <a:rPr lang="cs-CZ" b="1" dirty="0"/>
              <a:t>výše </a:t>
            </a:r>
            <a:r>
              <a:rPr lang="cs-CZ" dirty="0"/>
              <a:t>celkových způsobilých výdajů </a:t>
            </a:r>
            <a:r>
              <a:rPr lang="cs-CZ" b="1" dirty="0" smtClean="0"/>
              <a:t>1 mil. Kč Kč,</a:t>
            </a:r>
            <a:endParaRPr lang="cs-CZ" b="1" dirty="0"/>
          </a:p>
          <a:p>
            <a:pPr marL="785813" lvl="5" indent="-342900">
              <a:spcBef>
                <a:spcPts val="0"/>
              </a:spcBef>
              <a:buFont typeface="Arial" panose="020B0604020202020204" pitchFamily="34" charset="0"/>
              <a:buChar char="•"/>
            </a:pPr>
            <a:r>
              <a:rPr lang="cs-CZ" b="1" dirty="0"/>
              <a:t>m</a:t>
            </a:r>
            <a:r>
              <a:rPr lang="cs-CZ" b="1" dirty="0" smtClean="0"/>
              <a:t>aximální výše</a:t>
            </a:r>
            <a:r>
              <a:rPr lang="cs-CZ" dirty="0" smtClean="0"/>
              <a:t> celkových způsobilých výdajů </a:t>
            </a:r>
            <a:r>
              <a:rPr lang="cs-CZ" b="1" dirty="0" smtClean="0"/>
              <a:t>99 mil. Kč Kč.</a:t>
            </a:r>
          </a:p>
          <a:p>
            <a:endParaRPr lang="cs-CZ" sz="1900" dirty="0" smtClean="0"/>
          </a:p>
          <a:p>
            <a:pPr marL="457200" indent="-457200">
              <a:buFont typeface="+mj-lt"/>
              <a:buAutoNum type="arabicPeriod" startAt="4"/>
            </a:pPr>
            <a:r>
              <a:rPr lang="cs-CZ" sz="2000" b="1" dirty="0">
                <a:solidFill>
                  <a:srgbClr val="00529C"/>
                </a:solidFill>
              </a:rPr>
              <a:t>Projekt respektuje limity </a:t>
            </a:r>
            <a:r>
              <a:rPr lang="cs-CZ" sz="2000" b="1" dirty="0" smtClean="0">
                <a:solidFill>
                  <a:srgbClr val="00529C"/>
                </a:solidFill>
              </a:rPr>
              <a:t>způsobilých výdajů</a:t>
            </a:r>
          </a:p>
          <a:p>
            <a:pPr marL="785813" lvl="5" indent="-342900">
              <a:spcBef>
                <a:spcPts val="0"/>
              </a:spcBef>
              <a:buFont typeface="Arial" panose="020B0604020202020204" pitchFamily="34" charset="0"/>
              <a:buChar char="•"/>
            </a:pPr>
            <a:r>
              <a:rPr lang="cs-CZ" dirty="0" smtClean="0"/>
              <a:t>výdaje hlavní aktivity min. 85 % z celkových způsobilých výdajů,</a:t>
            </a:r>
          </a:p>
          <a:p>
            <a:pPr marL="785813" lvl="5" indent="-342900">
              <a:spcBef>
                <a:spcPts val="0"/>
              </a:spcBef>
              <a:buFont typeface="Arial" panose="020B0604020202020204" pitchFamily="34" charset="0"/>
              <a:buChar char="•"/>
            </a:pPr>
            <a:r>
              <a:rPr lang="cs-CZ" dirty="0" smtClean="0"/>
              <a:t>výdaje na vedlejší aktivity max. 15 % z celkových způsobilých výdajů,</a:t>
            </a:r>
          </a:p>
          <a:p>
            <a:pPr marL="785813" lvl="5" indent="-342900">
              <a:spcBef>
                <a:spcPts val="0"/>
              </a:spcBef>
              <a:buFont typeface="Arial" panose="020B0604020202020204" pitchFamily="34" charset="0"/>
              <a:buChar char="•"/>
            </a:pPr>
            <a:r>
              <a:rPr lang="cs-CZ" dirty="0" smtClean="0"/>
              <a:t>nákup pozemků a staveb maximálně do výše ceny (tržní ceny) zjištěné znaleckým posudkem,</a:t>
            </a:r>
          </a:p>
          <a:p>
            <a:pPr marL="785813" lvl="5" indent="-342900">
              <a:spcBef>
                <a:spcPts val="0"/>
              </a:spcBef>
              <a:buFont typeface="Arial" panose="020B0604020202020204" pitchFamily="34" charset="0"/>
              <a:buChar char="•"/>
            </a:pPr>
            <a:r>
              <a:rPr lang="cs-CZ" dirty="0"/>
              <a:t>výdaje za nákup pozemků maximálně ve výši 10 % celkových způsobilých výdajů </a:t>
            </a:r>
            <a:r>
              <a:rPr lang="cs-CZ" dirty="0" smtClean="0"/>
              <a:t>projektu. </a:t>
            </a:r>
            <a:endParaRPr lang="cs-CZ" dirty="0"/>
          </a:p>
          <a:p>
            <a:pPr marL="785813" lvl="5" indent="-342900">
              <a:spcBef>
                <a:spcPts val="0"/>
              </a:spcBef>
              <a:buFont typeface="Courier New" panose="02070309020205020404" pitchFamily="49" charset="0"/>
              <a:buChar char="o"/>
            </a:pP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726946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3"/>
            <a:ext cx="7959349" cy="4561663"/>
          </a:xfrm>
        </p:spPr>
        <p:txBody>
          <a:bodyPr>
            <a:normAutofit fontScale="77500" lnSpcReduction="20000"/>
          </a:bodyPr>
          <a:lstStyle/>
          <a:p>
            <a:pPr marL="457200" indent="-457200">
              <a:buFont typeface="+mj-lt"/>
              <a:buAutoNum type="arabicPeriod" startAt="5"/>
            </a:pPr>
            <a:r>
              <a:rPr lang="cs-CZ" sz="2300" b="1" dirty="0" smtClean="0">
                <a:solidFill>
                  <a:srgbClr val="00529C"/>
                </a:solidFill>
              </a:rPr>
              <a:t>Výsledky </a:t>
            </a:r>
            <a:r>
              <a:rPr lang="cs-CZ" sz="2300" b="1" dirty="0">
                <a:solidFill>
                  <a:srgbClr val="00529C"/>
                </a:solidFill>
              </a:rPr>
              <a:t>projektu jsou </a:t>
            </a:r>
            <a:r>
              <a:rPr lang="cs-CZ" sz="2300" b="1" dirty="0" smtClean="0">
                <a:solidFill>
                  <a:srgbClr val="00529C"/>
                </a:solidFill>
              </a:rPr>
              <a:t>udržitelné</a:t>
            </a:r>
          </a:p>
          <a:p>
            <a:pPr marL="771525" indent="-342900">
              <a:spcBef>
                <a:spcPts val="0"/>
              </a:spcBef>
              <a:spcAft>
                <a:spcPts val="0"/>
              </a:spcAft>
              <a:buFont typeface="Arial" panose="020B0604020202020204" pitchFamily="34" charset="0"/>
              <a:buChar char="•"/>
            </a:pPr>
            <a:r>
              <a:rPr lang="cs-CZ" sz="2300" dirty="0"/>
              <a:t>V </a:t>
            </a:r>
            <a:r>
              <a:rPr lang="cs-CZ" sz="2300" dirty="0" smtClean="0"/>
              <a:t>kapitole 16 Studie proveditelnosti je popsáno zajištění udržitelnosti projektu. </a:t>
            </a:r>
          </a:p>
          <a:p>
            <a:pPr marL="771525" indent="-342900">
              <a:spcBef>
                <a:spcPts val="0"/>
              </a:spcBef>
              <a:spcAft>
                <a:spcPts val="0"/>
              </a:spcAft>
              <a:buFont typeface="Arial" panose="020B0604020202020204" pitchFamily="34" charset="0"/>
              <a:buChar char="•"/>
            </a:pPr>
            <a:r>
              <a:rPr lang="cs-CZ" sz="2300" dirty="0" smtClean="0"/>
              <a:t>Vyhodnocení kritéria bude probíhat i na základě dalších kapitol studie proveditelnosti např. kapitoly 10 (výstupy projektu), 6 (zdůvodnění potřeby projektu), atd.</a:t>
            </a:r>
          </a:p>
          <a:p>
            <a:pPr marL="290250">
              <a:spcBef>
                <a:spcPts val="0"/>
              </a:spcBef>
            </a:pPr>
            <a:endParaRPr lang="cs-CZ" sz="2300" b="1" dirty="0" smtClean="0">
              <a:solidFill>
                <a:srgbClr val="00529C"/>
              </a:solidFill>
            </a:endParaRPr>
          </a:p>
          <a:p>
            <a:pPr marL="457200" indent="-457200">
              <a:spcBef>
                <a:spcPts val="0"/>
              </a:spcBef>
              <a:buFont typeface="+mj-lt"/>
              <a:buAutoNum type="arabicPeriod" startAt="6"/>
            </a:pPr>
            <a:r>
              <a:rPr lang="cs-CZ" sz="2300" b="1" dirty="0" smtClean="0">
                <a:solidFill>
                  <a:srgbClr val="00529C"/>
                </a:solidFill>
              </a:rPr>
              <a:t>Projekt </a:t>
            </a:r>
            <a:r>
              <a:rPr lang="cs-CZ" sz="2300" b="1" dirty="0">
                <a:solidFill>
                  <a:srgbClr val="00529C"/>
                </a:solidFill>
              </a:rPr>
              <a:t>nemá negativní vliv na žádnou z horizontálních priorit IROP (udržitelný rozvoj, rovné příležitosti a zákaz diskriminace, rovnost mužů a žen)</a:t>
            </a:r>
          </a:p>
          <a:p>
            <a:pPr marL="771525" lvl="2" indent="-342900">
              <a:spcBef>
                <a:spcPts val="0"/>
              </a:spcBef>
              <a:buFont typeface="Arial" panose="020B0604020202020204" pitchFamily="34" charset="0"/>
              <a:buChar char="•"/>
            </a:pPr>
            <a:r>
              <a:rPr lang="cs-CZ" sz="2300" dirty="0" smtClean="0"/>
              <a:t>Vliv projektu žadatel popisuje ve studii proveditelnosti v kapitole 15 a v žádosti o podporu. Projekt nesmí mít negativní vliv na žádnou z horizontálních priorit. V případě kladného vlivu, musí žadatel tento popsat.</a:t>
            </a:r>
          </a:p>
          <a:p>
            <a:pPr marL="771525" lvl="2" indent="-342900">
              <a:spcBef>
                <a:spcPts val="0"/>
              </a:spcBef>
              <a:buFont typeface="Arial" panose="020B0604020202020204" pitchFamily="34" charset="0"/>
              <a:buChar char="•"/>
            </a:pPr>
            <a:r>
              <a:rPr lang="cs-CZ" sz="2300" dirty="0" smtClean="0"/>
              <a:t>Příloha č. 24 Obecných pravidel pro žadatele a příjemce uvádí </a:t>
            </a:r>
            <a:r>
              <a:rPr lang="cs-CZ" sz="2300" u="sng" dirty="0" smtClean="0"/>
              <a:t>doporučení</a:t>
            </a:r>
            <a:r>
              <a:rPr lang="cs-CZ" sz="2300" dirty="0" smtClean="0"/>
              <a:t> pro vyhodnocení vlivu projektu na jednotlivé horizontální priority, není tedy pro žadatele závazná.</a:t>
            </a:r>
          </a:p>
          <a:p>
            <a:pPr marL="428625" lvl="2" indent="0">
              <a:spcBef>
                <a:spcPts val="0"/>
              </a:spcBef>
              <a:buNone/>
            </a:pPr>
            <a:endParaRPr lang="cs-CZ" sz="2300" dirty="0"/>
          </a:p>
          <a:p>
            <a:pPr marL="457200" indent="-457200" algn="just">
              <a:buFont typeface="+mj-lt"/>
              <a:buAutoNum type="arabicPeriod" startAt="7"/>
            </a:pPr>
            <a:r>
              <a:rPr lang="cs-CZ" sz="2300" b="1" dirty="0">
                <a:solidFill>
                  <a:srgbClr val="00529C"/>
                </a:solidFill>
              </a:rPr>
              <a:t>Potřebnost realizace projektu je odůvodněná</a:t>
            </a:r>
          </a:p>
          <a:p>
            <a:pPr marL="771525" indent="-342900" algn="just">
              <a:spcBef>
                <a:spcPts val="0"/>
              </a:spcBef>
              <a:spcAft>
                <a:spcPts val="600"/>
              </a:spcAft>
              <a:buFont typeface="Arial" panose="020B0604020202020204" pitchFamily="34" charset="0"/>
              <a:buChar char="•"/>
            </a:pPr>
            <a:r>
              <a:rPr lang="cs-CZ" sz="2300" dirty="0"/>
              <a:t>Popis </a:t>
            </a:r>
            <a:r>
              <a:rPr lang="cs-CZ" sz="2300" dirty="0" smtClean="0"/>
              <a:t>potřebnosti projektu v kapitole 6 Studie proveditelnosti.</a:t>
            </a:r>
            <a:endParaRPr lang="cs-CZ" sz="23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720178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Dlouhodobým záměrem vzdělávání a rozvoje vzdělávací soustavy ČR na období 2015-2020.</a:t>
            </a:r>
          </a:p>
          <a:p>
            <a:pPr marL="771525" indent="-342900" algn="just">
              <a:spcBef>
                <a:spcPts val="0"/>
              </a:spcBef>
              <a:spcAft>
                <a:spcPts val="0"/>
              </a:spcAft>
              <a:buFont typeface="Arial" panose="020B0604020202020204" pitchFamily="34" charset="0"/>
              <a:buChar char="•"/>
            </a:pPr>
            <a:r>
              <a:rPr lang="cs-CZ" sz="2000" dirty="0" smtClean="0"/>
              <a:t>Žadatel, ve Studii proveditelnosti (kapitole 5), popíše vazbu předkládaného projektu na konkrétní (relevantní) záměry/kapitoly uvedené v Dlouhodobém záměru a jak je daná problematika v projektu řešena.</a:t>
            </a:r>
          </a:p>
          <a:p>
            <a:pPr marL="771525" indent="-342900" algn="just">
              <a:spcBef>
                <a:spcPts val="0"/>
              </a:spcBef>
              <a:spcAft>
                <a:spcPts val="0"/>
              </a:spcAft>
              <a:buFont typeface="Arial" panose="020B0604020202020204" pitchFamily="34" charset="0"/>
              <a:buChar char="•"/>
            </a:pPr>
            <a:endParaRPr lang="cs-CZ" sz="2000" dirty="0"/>
          </a:p>
          <a:p>
            <a:pPr marL="457200" indent="-457200" algn="just">
              <a:spcBef>
                <a:spcPts val="0"/>
              </a:spcBef>
              <a:spcAft>
                <a:spcPts val="0"/>
              </a:spcAft>
              <a:buFont typeface="+mj-lt"/>
              <a:buAutoNum type="arabicPeriod" startAt="2"/>
            </a:pPr>
            <a:r>
              <a:rPr lang="cs-CZ" altLang="ja-JP" sz="2100" b="1" dirty="0">
                <a:solidFill>
                  <a:srgbClr val="00529C"/>
                </a:solidFill>
              </a:rPr>
              <a:t>Projekt splňuje minimální požadavky pro konektivitu školy a připojení k internetu.</a:t>
            </a:r>
            <a:endParaRPr lang="cs-CZ" sz="2100" b="1" dirty="0">
              <a:solidFill>
                <a:srgbClr val="00529C"/>
              </a:solidFill>
            </a:endParaRPr>
          </a:p>
          <a:p>
            <a:pPr marL="771525" indent="-342900" algn="just">
              <a:spcBef>
                <a:spcPts val="0"/>
              </a:spcBef>
              <a:spcAft>
                <a:spcPts val="0"/>
              </a:spcAft>
              <a:buFont typeface="Arial" panose="020B0604020202020204" pitchFamily="34" charset="0"/>
              <a:buChar char="•"/>
            </a:pPr>
            <a:r>
              <a:rPr lang="cs-CZ" sz="2000" dirty="0"/>
              <a:t>V případě, projekt nebude řešit konektivitu, bude toto kritérium nerelevantní. </a:t>
            </a:r>
          </a:p>
          <a:p>
            <a:pPr marL="771525" indent="-342900" algn="just">
              <a:spcBef>
                <a:spcPts val="0"/>
              </a:spcBef>
              <a:spcAft>
                <a:spcPts val="0"/>
              </a:spcAft>
              <a:buFont typeface="Arial" panose="020B0604020202020204" pitchFamily="34" charset="0"/>
              <a:buChar char="•"/>
            </a:pPr>
            <a:r>
              <a:rPr lang="cs-CZ" sz="2000" i="1" dirty="0"/>
              <a:t>Min. požadavky pro konektivitu škol jsou uvedeny v příloze č. 11 Specifických pravidel výzvy.</a:t>
            </a:r>
          </a:p>
          <a:p>
            <a:pPr marL="771525" indent="-342900" algn="just">
              <a:spcBef>
                <a:spcPts val="0"/>
              </a:spcBef>
              <a:spcAft>
                <a:spcPts val="0"/>
              </a:spcAft>
              <a:buFont typeface="Arial" panose="020B0604020202020204" pitchFamily="34" charset="0"/>
              <a:buChar char="•"/>
            </a:pPr>
            <a:endParaRPr lang="cs-CZ" sz="2000" dirty="0" smtClean="0"/>
          </a:p>
          <a:p>
            <a:pPr marL="428625" lvl="1" indent="0" algn="just">
              <a:spcBef>
                <a:spcPts val="0"/>
              </a:spcBef>
              <a:buNone/>
            </a:pPr>
            <a:endParaRPr lang="cs-CZ" b="0" dirty="0" smtClean="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a:t>
            </a:r>
            <a:r>
              <a:rPr lang="cs-CZ" dirty="0" smtClean="0"/>
              <a:t>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9319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084263"/>
            <a:ext cx="8229600" cy="5041901"/>
          </a:xfrm>
        </p:spPr>
        <p:txBody>
          <a:bodyPr>
            <a:normAutofit fontScale="92500" lnSpcReduction="10000"/>
          </a:bodyPr>
          <a:lstStyle/>
          <a:p>
            <a:pPr lvl="1" indent="-342900">
              <a:lnSpc>
                <a:spcPct val="110000"/>
              </a:lnSpc>
              <a:spcBef>
                <a:spcPts val="0"/>
              </a:spcBef>
              <a:spcAft>
                <a:spcPts val="600"/>
              </a:spcAft>
              <a:buFont typeface="Arial" panose="020B0604020202020204" pitchFamily="34" charset="0"/>
              <a:buChar char="•"/>
              <a:defRPr/>
            </a:pPr>
            <a:r>
              <a:rPr lang="cs-CZ" altLang="cs-CZ" sz="1900" dirty="0"/>
              <a:t>Vyhlášení </a:t>
            </a:r>
            <a:r>
              <a:rPr lang="cs-CZ" altLang="cs-CZ" sz="1900" dirty="0" smtClean="0"/>
              <a:t>výzev:	 </a:t>
            </a:r>
            <a:r>
              <a:rPr lang="cs-CZ" altLang="cs-CZ" sz="1900" b="0" dirty="0" smtClean="0">
                <a:solidFill>
                  <a:schemeClr val="tx1"/>
                </a:solidFill>
              </a:rPr>
              <a:t>17. 8. 2016</a:t>
            </a:r>
            <a:endParaRPr lang="cs-CZ" altLang="cs-CZ" sz="1900" b="0" dirty="0">
              <a:solidFill>
                <a:schemeClr val="tx1"/>
              </a:solidFill>
            </a:endParaRPr>
          </a:p>
          <a:p>
            <a:pPr lvl="1" indent="-342900">
              <a:lnSpc>
                <a:spcPct val="110000"/>
              </a:lnSpc>
              <a:spcBef>
                <a:spcPts val="0"/>
              </a:spcBef>
              <a:spcAft>
                <a:spcPts val="600"/>
              </a:spcAft>
              <a:buFont typeface="Arial" panose="020B0604020202020204" pitchFamily="34" charset="0"/>
              <a:buChar char="•"/>
              <a:defRPr/>
            </a:pPr>
            <a:r>
              <a:rPr lang="cs-CZ" altLang="cs-CZ" sz="1900" dirty="0"/>
              <a:t>Příjem žádostí o </a:t>
            </a:r>
            <a:r>
              <a:rPr lang="cs-CZ" altLang="cs-CZ" sz="1900" dirty="0" smtClean="0"/>
              <a:t>podporu: </a:t>
            </a:r>
            <a:r>
              <a:rPr lang="cs-CZ" altLang="cs-CZ" sz="1900" b="0" dirty="0" smtClean="0">
                <a:solidFill>
                  <a:schemeClr val="tx1"/>
                </a:solidFill>
              </a:rPr>
              <a:t>od 29. 9. 2016 do 14. 2. 2017</a:t>
            </a:r>
            <a:endParaRPr lang="cs-CZ" sz="1900" b="0" dirty="0">
              <a:solidFill>
                <a:schemeClr val="tx1"/>
              </a:solidFill>
              <a:cs typeface="Arial" charset="0"/>
            </a:endParaRPr>
          </a:p>
          <a:p>
            <a:pPr lvl="1" indent="-342900">
              <a:lnSpc>
                <a:spcPct val="110000"/>
              </a:lnSpc>
              <a:spcBef>
                <a:spcPts val="0"/>
              </a:spcBef>
              <a:spcAft>
                <a:spcPts val="600"/>
              </a:spcAft>
              <a:buFont typeface="Arial" panose="020B0604020202020204" pitchFamily="34" charset="0"/>
              <a:buChar char="•"/>
              <a:defRPr/>
            </a:pPr>
            <a:r>
              <a:rPr lang="cs-CZ" sz="1900" dirty="0" smtClean="0"/>
              <a:t>Kolové výzvy </a:t>
            </a:r>
            <a:r>
              <a:rPr lang="cs-CZ" sz="1900" b="0" dirty="0">
                <a:solidFill>
                  <a:schemeClr val="tx1"/>
                </a:solidFill>
              </a:rPr>
              <a:t>– hodnocení projektů probíhá po ukončení příjmu </a:t>
            </a:r>
            <a:r>
              <a:rPr lang="cs-CZ" sz="1900" b="0" dirty="0" smtClean="0">
                <a:solidFill>
                  <a:schemeClr val="tx1"/>
                </a:solidFill>
              </a:rPr>
              <a:t>žádostí</a:t>
            </a:r>
          </a:p>
          <a:p>
            <a:pPr marL="285750" lvl="1" indent="0">
              <a:lnSpc>
                <a:spcPct val="110000"/>
              </a:lnSpc>
              <a:spcBef>
                <a:spcPts val="0"/>
              </a:spcBef>
              <a:spcAft>
                <a:spcPts val="600"/>
              </a:spcAft>
              <a:buNone/>
              <a:defRPr/>
            </a:pPr>
            <a:endParaRPr lang="cs-CZ" sz="1900" b="0" dirty="0">
              <a:solidFill>
                <a:schemeClr val="tx1"/>
              </a:solidFill>
              <a:cs typeface="Arial" charset="0"/>
            </a:endParaRPr>
          </a:p>
          <a:p>
            <a:pPr lvl="1" indent="-342900">
              <a:lnSpc>
                <a:spcPct val="110000"/>
              </a:lnSpc>
              <a:spcBef>
                <a:spcPts val="0"/>
              </a:spcBef>
              <a:spcAft>
                <a:spcPts val="600"/>
              </a:spcAft>
              <a:buFont typeface="Arial" panose="020B0604020202020204" pitchFamily="34" charset="0"/>
              <a:buChar char="•"/>
              <a:defRPr/>
            </a:pPr>
            <a:r>
              <a:rPr lang="cs-CZ" sz="1900" dirty="0"/>
              <a:t>Datum </a:t>
            </a:r>
            <a:r>
              <a:rPr lang="cs-CZ" sz="1900" dirty="0" smtClean="0"/>
              <a:t>zahájení realizace projektů: </a:t>
            </a:r>
            <a:r>
              <a:rPr lang="cs-CZ" sz="1900" dirty="0">
                <a:solidFill>
                  <a:schemeClr val="tx1"/>
                </a:solidFill>
                <a:cs typeface="Arial" charset="0"/>
              </a:rPr>
              <a:t>nejdříve</a:t>
            </a:r>
            <a:r>
              <a:rPr lang="cs-CZ" sz="1900" dirty="0" smtClean="0"/>
              <a:t> </a:t>
            </a:r>
            <a:r>
              <a:rPr lang="cs-CZ" sz="1900" dirty="0" smtClean="0">
                <a:solidFill>
                  <a:schemeClr val="tx1"/>
                </a:solidFill>
                <a:cs typeface="Arial" charset="0"/>
              </a:rPr>
              <a:t>od </a:t>
            </a:r>
            <a:r>
              <a:rPr lang="cs-CZ" sz="1900" dirty="0">
                <a:solidFill>
                  <a:schemeClr val="tx1"/>
                </a:solidFill>
                <a:cs typeface="Arial" charset="0"/>
              </a:rPr>
              <a:t>1. 1. 2014</a:t>
            </a:r>
          </a:p>
          <a:p>
            <a:pPr lvl="1" indent="-342900">
              <a:lnSpc>
                <a:spcPct val="110000"/>
              </a:lnSpc>
              <a:spcBef>
                <a:spcPts val="0"/>
              </a:spcBef>
              <a:spcAft>
                <a:spcPts val="600"/>
              </a:spcAft>
              <a:buFont typeface="Arial" panose="020B0604020202020204" pitchFamily="34" charset="0"/>
              <a:buChar char="•"/>
              <a:defRPr/>
            </a:pPr>
            <a:r>
              <a:rPr lang="cs-CZ" sz="1900" dirty="0" smtClean="0"/>
              <a:t>Datum ukončení </a:t>
            </a:r>
            <a:r>
              <a:rPr lang="cs-CZ" sz="1900" dirty="0"/>
              <a:t>realizace projektů: </a:t>
            </a:r>
            <a:r>
              <a:rPr lang="cs-CZ" sz="1900" dirty="0">
                <a:solidFill>
                  <a:schemeClr val="tx1"/>
                </a:solidFill>
                <a:cs typeface="Arial" charset="0"/>
              </a:rPr>
              <a:t> </a:t>
            </a:r>
            <a:r>
              <a:rPr lang="cs-CZ" sz="1900" dirty="0" smtClean="0">
                <a:solidFill>
                  <a:schemeClr val="tx1"/>
                </a:solidFill>
                <a:cs typeface="Arial" charset="0"/>
              </a:rPr>
              <a:t>nejpozději do 28. 6. 2019</a:t>
            </a:r>
          </a:p>
          <a:p>
            <a:pPr marL="285750" lvl="1" indent="0">
              <a:lnSpc>
                <a:spcPct val="110000"/>
              </a:lnSpc>
              <a:spcBef>
                <a:spcPts val="0"/>
              </a:spcBef>
              <a:spcAft>
                <a:spcPts val="600"/>
              </a:spcAft>
              <a:buNone/>
              <a:defRPr/>
            </a:pPr>
            <a:endParaRPr lang="cs-CZ" sz="1900" dirty="0">
              <a:solidFill>
                <a:schemeClr val="tx1"/>
              </a:solidFill>
              <a:cs typeface="Arial" charset="0"/>
            </a:endParaRPr>
          </a:p>
          <a:p>
            <a:pPr lvl="1" indent="-342900">
              <a:lnSpc>
                <a:spcPct val="110000"/>
              </a:lnSpc>
              <a:spcBef>
                <a:spcPts val="0"/>
              </a:spcBef>
              <a:buFont typeface="Arial" panose="020B0604020202020204" pitchFamily="34" charset="0"/>
              <a:buChar char="•"/>
              <a:defRPr/>
            </a:pPr>
            <a:r>
              <a:rPr lang="cs-CZ" sz="1900" dirty="0"/>
              <a:t>Alokace</a:t>
            </a:r>
            <a:r>
              <a:rPr lang="cs-CZ" sz="1900" dirty="0" smtClean="0"/>
              <a:t>:	</a:t>
            </a:r>
          </a:p>
          <a:p>
            <a:pPr marL="730250" lvl="2" indent="0">
              <a:lnSpc>
                <a:spcPct val="110000"/>
              </a:lnSpc>
              <a:spcBef>
                <a:spcPts val="0"/>
              </a:spcBef>
              <a:buNone/>
              <a:defRPr/>
            </a:pPr>
            <a:r>
              <a:rPr lang="cs-CZ" sz="1900" b="0" dirty="0" smtClean="0">
                <a:solidFill>
                  <a:schemeClr val="tx1"/>
                </a:solidFill>
              </a:rPr>
              <a:t>		výzva č. </a:t>
            </a:r>
            <a:r>
              <a:rPr lang="cs-CZ" sz="1900" dirty="0" smtClean="0"/>
              <a:t>46:       647 647 058 Kč   </a:t>
            </a:r>
            <a:r>
              <a:rPr lang="cs-CZ" sz="1900" b="0" dirty="0" smtClean="0">
                <a:solidFill>
                  <a:schemeClr val="tx1"/>
                </a:solidFill>
              </a:rPr>
              <a:t>(EFRR + státní rozpočet)</a:t>
            </a:r>
          </a:p>
          <a:p>
            <a:pPr marL="730250" lvl="2" indent="0">
              <a:lnSpc>
                <a:spcPct val="110000"/>
              </a:lnSpc>
              <a:spcBef>
                <a:spcPts val="0"/>
              </a:spcBef>
              <a:spcAft>
                <a:spcPts val="600"/>
              </a:spcAft>
              <a:buNone/>
              <a:defRPr/>
            </a:pPr>
            <a:r>
              <a:rPr lang="cs-CZ" sz="1900" dirty="0" smtClean="0">
                <a:cs typeface="Arial" charset="0"/>
              </a:rPr>
              <a:t>		výzva č. 47:   1 511 176 470</a:t>
            </a:r>
            <a:r>
              <a:rPr lang="cs-CZ" sz="1900" dirty="0" smtClean="0"/>
              <a:t>  Kč   (EFRR + státní rozpočet)</a:t>
            </a:r>
            <a:endParaRPr lang="cs-CZ" sz="1900" dirty="0" smtClean="0">
              <a:cs typeface="Arial" charset="0"/>
            </a:endParaRPr>
          </a:p>
          <a:p>
            <a:pPr lvl="1" indent="-342900">
              <a:lnSpc>
                <a:spcPct val="110000"/>
              </a:lnSpc>
              <a:spcBef>
                <a:spcPts val="0"/>
              </a:spcBef>
              <a:spcAft>
                <a:spcPts val="600"/>
              </a:spcAft>
              <a:buFont typeface="Arial" panose="020B0604020202020204" pitchFamily="34" charset="0"/>
              <a:buChar char="•"/>
              <a:defRPr/>
            </a:pPr>
            <a:r>
              <a:rPr lang="cs-CZ" sz="1900" dirty="0" smtClean="0"/>
              <a:t>Forma </a:t>
            </a:r>
            <a:r>
              <a:rPr lang="cs-CZ" sz="1900" dirty="0"/>
              <a:t>podpory:  </a:t>
            </a:r>
            <a:r>
              <a:rPr lang="cs-CZ" sz="1900" b="0" dirty="0">
                <a:solidFill>
                  <a:schemeClr val="tx1"/>
                </a:solidFill>
              </a:rPr>
              <a:t>dotace – ex-post financování</a:t>
            </a:r>
          </a:p>
          <a:p>
            <a:pPr marL="0" lvl="1" indent="0">
              <a:lnSpc>
                <a:spcPct val="110000"/>
              </a:lnSpc>
              <a:spcBef>
                <a:spcPts val="0"/>
              </a:spcBef>
              <a:spcAft>
                <a:spcPts val="600"/>
              </a:spcAft>
              <a:buNone/>
              <a:defRPr/>
            </a:pPr>
            <a:endParaRPr lang="cs-CZ" altLang="cs-CZ" sz="1900" dirty="0" smtClean="0"/>
          </a:p>
          <a:p>
            <a:pPr marL="0" lvl="1" indent="0">
              <a:lnSpc>
                <a:spcPct val="110000"/>
              </a:lnSpc>
              <a:spcBef>
                <a:spcPts val="0"/>
              </a:spcBef>
              <a:spcAft>
                <a:spcPts val="600"/>
              </a:spcAft>
              <a:buNone/>
              <a:defRPr/>
            </a:pPr>
            <a:r>
              <a:rPr lang="cs-CZ" altLang="cs-CZ" sz="1900" dirty="0" smtClean="0"/>
              <a:t>Minimální </a:t>
            </a:r>
            <a:r>
              <a:rPr lang="cs-CZ" altLang="cs-CZ" sz="1900" dirty="0"/>
              <a:t>výše </a:t>
            </a:r>
            <a:r>
              <a:rPr lang="cs-CZ" altLang="cs-CZ" sz="1900" u="sng" dirty="0"/>
              <a:t>celkových způsobilých </a:t>
            </a:r>
            <a:r>
              <a:rPr lang="cs-CZ" altLang="cs-CZ" sz="1900" u="sng" dirty="0" smtClean="0"/>
              <a:t>výdajů</a:t>
            </a:r>
            <a:r>
              <a:rPr lang="cs-CZ" altLang="cs-CZ" sz="1900" dirty="0" smtClean="0"/>
              <a:t>:      </a:t>
            </a:r>
            <a:r>
              <a:rPr lang="cs-CZ" altLang="cs-CZ" sz="1900" dirty="0" smtClean="0">
                <a:solidFill>
                  <a:schemeClr val="tx1"/>
                </a:solidFill>
              </a:rPr>
              <a:t>1 000 000 Kč</a:t>
            </a:r>
            <a:r>
              <a:rPr lang="cs-CZ" altLang="cs-CZ" sz="1900" dirty="0" smtClean="0"/>
              <a:t> </a:t>
            </a:r>
            <a:endParaRPr lang="cs-CZ" altLang="cs-CZ" sz="1900" dirty="0"/>
          </a:p>
          <a:p>
            <a:pPr marL="0" lvl="1" indent="0" algn="just">
              <a:lnSpc>
                <a:spcPct val="110000"/>
              </a:lnSpc>
              <a:spcBef>
                <a:spcPts val="0"/>
              </a:spcBef>
              <a:spcAft>
                <a:spcPts val="600"/>
              </a:spcAft>
              <a:buNone/>
              <a:defRPr/>
            </a:pPr>
            <a:r>
              <a:rPr lang="cs-CZ" altLang="cs-CZ" sz="1900" dirty="0"/>
              <a:t>Maximální výše </a:t>
            </a:r>
            <a:r>
              <a:rPr lang="cs-CZ" altLang="cs-CZ" sz="1900" u="sng" dirty="0"/>
              <a:t>celkových způsobilých </a:t>
            </a:r>
            <a:r>
              <a:rPr lang="cs-CZ" altLang="cs-CZ" sz="1900" u="sng" dirty="0" smtClean="0"/>
              <a:t>výdajů</a:t>
            </a:r>
            <a:r>
              <a:rPr lang="cs-CZ" altLang="cs-CZ" sz="1900" dirty="0" smtClean="0"/>
              <a:t>:   </a:t>
            </a:r>
            <a:r>
              <a:rPr lang="cs-CZ" altLang="cs-CZ" sz="1900" dirty="0" smtClean="0">
                <a:solidFill>
                  <a:schemeClr val="tx1"/>
                </a:solidFill>
              </a:rPr>
              <a:t>99 </a:t>
            </a:r>
            <a:r>
              <a:rPr lang="cs-CZ" altLang="cs-CZ" sz="1900" dirty="0">
                <a:solidFill>
                  <a:schemeClr val="tx1"/>
                </a:solidFill>
              </a:rPr>
              <a:t>000 000 Kč</a:t>
            </a:r>
          </a:p>
          <a:p>
            <a:endParaRPr lang="cs-CZ"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smtClean="0"/>
              <a:t>46</a:t>
            </a:r>
            <a:r>
              <a:rPr lang="en-US" sz="1000" dirty="0" smtClean="0"/>
              <a:t> </a:t>
            </a:r>
            <a:r>
              <a:rPr lang="cs-CZ" sz="1000" dirty="0" smtClean="0"/>
              <a:t>„Infrastruktura základních škol“</a:t>
            </a:r>
            <a:endParaRPr lang="cs-CZ" sz="1000" dirty="0"/>
          </a:p>
          <a:p>
            <a:pPr lvl="0"/>
            <a:r>
              <a:rPr lang="cs-CZ" sz="1000" dirty="0"/>
              <a:t>Výzva č. </a:t>
            </a:r>
            <a:r>
              <a:rPr lang="cs-CZ" sz="1000" dirty="0" smtClean="0"/>
              <a:t>47 „Infrastruktura základních škol (SVL)“</a:t>
            </a:r>
            <a:endParaRPr lang="cs-CZ" sz="1000" dirty="0"/>
          </a:p>
        </p:txBody>
      </p:sp>
      <p:sp>
        <p:nvSpPr>
          <p:cNvPr id="4" name="Nadpis 3"/>
          <p:cNvSpPr>
            <a:spLocks noGrp="1"/>
          </p:cNvSpPr>
          <p:nvPr>
            <p:ph type="title"/>
          </p:nvPr>
        </p:nvSpPr>
        <p:spPr/>
        <p:txBody>
          <a:bodyPr/>
          <a:lstStyle/>
          <a:p>
            <a:pPr algn="ctr"/>
            <a:r>
              <a:rPr lang="cs-CZ" dirty="0"/>
              <a:t>Základní informace o </a:t>
            </a:r>
            <a:r>
              <a:rPr lang="cs-CZ" dirty="0" smtClean="0"/>
              <a:t>výzvách č. 46 a 47</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4342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20000"/>
          </a:bodyPr>
          <a:lstStyle/>
          <a:p>
            <a:pPr marL="457200" indent="-457200">
              <a:buFont typeface="+mj-lt"/>
              <a:buAutoNum type="arabicPeriod" startAt="3"/>
            </a:pPr>
            <a:r>
              <a:rPr lang="cs-CZ" altLang="ja-JP" sz="2000" b="1" dirty="0" smtClean="0">
                <a:solidFill>
                  <a:srgbClr val="00529C"/>
                </a:solidFill>
              </a:rPr>
              <a:t>Projekt </a:t>
            </a:r>
            <a:r>
              <a:rPr lang="cs-CZ" altLang="ja-JP" sz="2000" b="1" dirty="0">
                <a:solidFill>
                  <a:srgbClr val="00529C"/>
                </a:solidFill>
              </a:rPr>
              <a:t>je zaměřen alespoň na jednu z klíčových kompetencí:</a:t>
            </a:r>
          </a:p>
          <a:p>
            <a:pPr marL="900000" indent="-342900">
              <a:buFont typeface="Arial" panose="020B0604020202020204" pitchFamily="34" charset="0"/>
              <a:buChar char="•"/>
            </a:pPr>
            <a:r>
              <a:rPr lang="cs-CZ" altLang="ja-JP" sz="2000" dirty="0"/>
              <a:t>komunikace v cizích jazycích,</a:t>
            </a:r>
          </a:p>
          <a:p>
            <a:pPr marL="900000" indent="-342900">
              <a:buFont typeface="Arial" panose="020B0604020202020204" pitchFamily="34" charset="0"/>
              <a:buChar char="•"/>
            </a:pPr>
            <a:r>
              <a:rPr lang="cs-CZ" altLang="ja-JP" sz="2000" dirty="0"/>
              <a:t>technických a řemeslných oborů,</a:t>
            </a:r>
          </a:p>
          <a:p>
            <a:pPr marL="900000" indent="-342900">
              <a:buFont typeface="Arial" panose="020B0604020202020204" pitchFamily="34" charset="0"/>
              <a:buChar char="•"/>
            </a:pPr>
            <a:r>
              <a:rPr lang="cs-CZ" altLang="ja-JP" sz="2000" dirty="0"/>
              <a:t>přírodních věd,</a:t>
            </a:r>
          </a:p>
          <a:p>
            <a:pPr marL="900000" indent="-342900">
              <a:buFont typeface="Arial" panose="020B0604020202020204" pitchFamily="34" charset="0"/>
              <a:buChar char="•"/>
            </a:pPr>
            <a:r>
              <a:rPr lang="cs-CZ" altLang="ja-JP" sz="2000" dirty="0"/>
              <a:t>práce s digitálními technologiemi,</a:t>
            </a:r>
          </a:p>
          <a:p>
            <a:pPr marL="900000" indent="-342900">
              <a:buFont typeface="Arial" panose="020B0604020202020204" pitchFamily="34" charset="0"/>
              <a:buChar char="•"/>
            </a:pPr>
            <a:r>
              <a:rPr lang="cs-CZ" altLang="ja-JP" sz="2000" dirty="0"/>
              <a:t>případně nerelevantní, pokud bude v rámci projektu řešena pouze bezbariérovost, nebo bude v rámci SVL docházet k rozšíření kapacity </a:t>
            </a:r>
            <a:r>
              <a:rPr lang="cs-CZ" altLang="ja-JP" sz="2000" dirty="0" smtClean="0"/>
              <a:t>školy.</a:t>
            </a:r>
            <a:endParaRPr lang="cs-CZ" sz="2000" dirty="0"/>
          </a:p>
          <a:p>
            <a:pPr marL="771525" indent="-342900" algn="just">
              <a:spcBef>
                <a:spcPts val="0"/>
              </a:spcBef>
              <a:spcAft>
                <a:spcPts val="0"/>
              </a:spcAft>
              <a:buFont typeface="Arial" panose="020B0604020202020204" pitchFamily="34" charset="0"/>
              <a:buChar char="•"/>
            </a:pPr>
            <a:r>
              <a:rPr lang="cs-CZ" sz="2000" i="1" dirty="0" smtClean="0"/>
              <a:t>Podrobný popis vazby projektu na klíčové kompetence bude uveden ve Studii proveditelnosti (kapitola 5) a bude obsahovat také popis  vazby projektu a klíčových kompetencí na školní vzdělávací program (citace relevantních části ŠVP a názvy předmětů).</a:t>
            </a:r>
          </a:p>
          <a:p>
            <a:pPr marL="771525" indent="-342900" algn="just">
              <a:spcBef>
                <a:spcPts val="0"/>
              </a:spcBef>
              <a:spcAft>
                <a:spcPts val="0"/>
              </a:spcAft>
              <a:buFont typeface="Arial" panose="020B0604020202020204" pitchFamily="34" charset="0"/>
              <a:buChar char="•"/>
            </a:pPr>
            <a:r>
              <a:rPr lang="cs-CZ" sz="2000" i="1" dirty="0" smtClean="0"/>
              <a:t>Žádost o podporu může obsahovat i více kombinací výše uvedených aktivit a dále také konektivitu a sociální inkluzi (kompenzační pomůcky; stavební úpravy a vybavení poradenských pracovišť).</a:t>
            </a:r>
          </a:p>
          <a:p>
            <a:pPr marL="771525" indent="-342900" algn="just">
              <a:spcBef>
                <a:spcPts val="0"/>
              </a:spcBef>
              <a:spcAft>
                <a:spcPts val="0"/>
              </a:spcAft>
              <a:buFont typeface="Arial" panose="020B0604020202020204" pitchFamily="34" charset="0"/>
              <a:buChar char="•"/>
            </a:pPr>
            <a:r>
              <a:rPr lang="cs-CZ" sz="2000" i="1" dirty="0" smtClean="0"/>
              <a:t>Pozn. toto kritérium má vazbu na NENAPRAVITELNÉ kritérium přijatelnosti, které ověřuje soulad projektu s Místním akčním plánem.</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282402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4"/>
            </a:pPr>
            <a:r>
              <a:rPr lang="cs-CZ" sz="1600" b="1" dirty="0" smtClean="0">
                <a:solidFill>
                  <a:srgbClr val="00529C"/>
                </a:solidFill>
              </a:rPr>
              <a:t>Projekt zajistí fyzickou dostupnost a bezbariérovost vzdělávacích zařízení.</a:t>
            </a:r>
          </a:p>
          <a:p>
            <a:pPr marL="714375" indent="-285750" algn="just">
              <a:spcBef>
                <a:spcPts val="0"/>
              </a:spcBef>
              <a:spcAft>
                <a:spcPts val="0"/>
              </a:spcAft>
              <a:buFont typeface="Arial" panose="020B0604020202020204" pitchFamily="34" charset="0"/>
              <a:buChar char="•"/>
            </a:pPr>
            <a:r>
              <a:rPr lang="cs-CZ" sz="1600" dirty="0" smtClean="0"/>
              <a:t>Základním požadavkem bezbariérovosti je umožnění pohybu osob na vozíku od vstupu do budovy po vstup do učebny/prostor podpořených z IROP a bezbariérová toaleta. </a:t>
            </a:r>
          </a:p>
          <a:p>
            <a:pPr marL="714375" indent="-285750" algn="just">
              <a:spcBef>
                <a:spcPts val="0"/>
              </a:spcBef>
              <a:spcAft>
                <a:spcPts val="0"/>
              </a:spcAft>
              <a:buFont typeface="Arial" panose="020B0604020202020204" pitchFamily="34" charset="0"/>
              <a:buChar char="•"/>
            </a:pPr>
            <a:r>
              <a:rPr lang="cs-CZ" sz="1600" dirty="0" smtClean="0"/>
              <a:t>Výzva neurčuje konkrétní způsob zajištění bezbariérovosti (výtah x </a:t>
            </a:r>
            <a:r>
              <a:rPr lang="cs-CZ" sz="1600" dirty="0" err="1" smtClean="0"/>
              <a:t>schodolez</a:t>
            </a:r>
            <a:r>
              <a:rPr lang="cs-CZ" sz="1600" dirty="0" smtClean="0"/>
              <a:t>) a umožňuje řešit i bezbariérovost celé školy.</a:t>
            </a:r>
          </a:p>
          <a:p>
            <a:pPr marL="714375" indent="-285750" algn="just">
              <a:spcBef>
                <a:spcPts val="0"/>
              </a:spcBef>
              <a:spcAft>
                <a:spcPts val="0"/>
              </a:spcAft>
              <a:buFont typeface="Arial" panose="020B0604020202020204" pitchFamily="34" charset="0"/>
              <a:buChar char="•"/>
            </a:pPr>
            <a:r>
              <a:rPr lang="cs-CZ" sz="1600" dirty="0" smtClean="0"/>
              <a:t>Nerelevantní: </a:t>
            </a:r>
            <a:r>
              <a:rPr lang="cs-CZ" sz="1600" b="0" dirty="0" smtClean="0">
                <a:solidFill>
                  <a:schemeClr val="tx1"/>
                </a:solidFill>
              </a:rPr>
              <a:t>pokud jsou dotčené a případně navazující prostory již bezbariérové vč. bezbariérové toalety.</a:t>
            </a:r>
          </a:p>
          <a:p>
            <a:pPr marL="714375" indent="-285750" algn="just">
              <a:spcBef>
                <a:spcPts val="0"/>
              </a:spcBef>
              <a:spcAft>
                <a:spcPts val="0"/>
              </a:spcAft>
              <a:buFont typeface="Arial" panose="020B0604020202020204" pitchFamily="34" charset="0"/>
              <a:buChar char="•"/>
            </a:pPr>
            <a:r>
              <a:rPr lang="cs-CZ" sz="1600" i="1" dirty="0" smtClean="0"/>
              <a:t>Žadatel toto popisuje/odůvodňuje ve studii proveditelnosti. Informace jsou ověřovány i v doložené projektové dokumentaci. Upozorňujeme, že nebude akceptováno zdůvodnění, že v současné době není bezbariérové řešení nutné a vyskytne-li se jeho potřeba v budoucnu, bude školou zajištěno.  </a:t>
            </a:r>
            <a:endParaRPr lang="cs-CZ" sz="1600" i="1" dirty="0"/>
          </a:p>
          <a:p>
            <a:pPr marL="428625" algn="just">
              <a:spcBef>
                <a:spcPts val="0"/>
              </a:spcBef>
              <a:spcAft>
                <a:spcPts val="0"/>
              </a:spcAft>
            </a:pPr>
            <a:endParaRPr lang="cs-CZ" sz="1600" dirty="0"/>
          </a:p>
          <a:p>
            <a:pPr marL="457200" indent="-457200" algn="just">
              <a:spcBef>
                <a:spcPts val="0"/>
              </a:spcBef>
              <a:spcAft>
                <a:spcPts val="0"/>
              </a:spcAft>
              <a:buFont typeface="+mj-lt"/>
              <a:buAutoNum type="arabicPeriod" startAt="5"/>
            </a:pPr>
            <a:r>
              <a:rPr lang="cs-CZ" sz="1600" b="1" dirty="0" smtClean="0">
                <a:solidFill>
                  <a:srgbClr val="00529C"/>
                </a:solidFill>
              </a:rPr>
              <a:t>Kritéria pro příjem do zařízení nejsou diskriminační pro žádnou skupinu uchazečů. </a:t>
            </a:r>
          </a:p>
          <a:p>
            <a:pPr marL="714375" indent="-285750" algn="just">
              <a:spcBef>
                <a:spcPts val="0"/>
              </a:spcBef>
              <a:spcAft>
                <a:spcPts val="0"/>
              </a:spcAft>
              <a:buFont typeface="Arial" panose="020B0604020202020204" pitchFamily="34" charset="0"/>
              <a:buChar char="•"/>
            </a:pPr>
            <a:r>
              <a:rPr lang="cs-CZ" sz="1600" dirty="0" smtClean="0"/>
              <a:t>Žadatel popíše kritéria pro příjem žáků do zařízení v kapitole 5 ve Studii proveditelnosti.</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58349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6"/>
            </a:pPr>
            <a:r>
              <a:rPr lang="cs-CZ" sz="1600" b="1" dirty="0">
                <a:solidFill>
                  <a:srgbClr val="00529C"/>
                </a:solidFill>
              </a:rPr>
              <a:t>Projekt </a:t>
            </a:r>
            <a:r>
              <a:rPr lang="cs-CZ" sz="1600" b="1" dirty="0" smtClean="0">
                <a:solidFill>
                  <a:srgbClr val="00529C"/>
                </a:solidFill>
              </a:rPr>
              <a:t>nepodporuje opatření, která vedou k diskriminaci a segregaci marginalizovaných skupin, jako jsou romské děti a žáci a další děti a žáci s potřebou podpůrných opatření (děti a žáci se zdravotním znevýhodněním a se sociálním znevýhodněním).</a:t>
            </a:r>
          </a:p>
          <a:p>
            <a:pPr marL="714375" indent="-285750" algn="just">
              <a:spcBef>
                <a:spcPts val="0"/>
              </a:spcBef>
              <a:spcAft>
                <a:spcPts val="0"/>
              </a:spcAft>
              <a:buFont typeface="Arial" panose="020B0604020202020204" pitchFamily="34" charset="0"/>
              <a:buChar char="•"/>
            </a:pPr>
            <a:r>
              <a:rPr lang="cs-CZ" sz="1600" dirty="0" smtClean="0"/>
              <a:t>Žadatel </a:t>
            </a:r>
            <a:r>
              <a:rPr lang="cs-CZ" sz="1600" dirty="0"/>
              <a:t>v kapitole 5 Studie proveditelnosti uvede odpovědi na následující otázky:</a:t>
            </a:r>
          </a:p>
          <a:p>
            <a:pPr marL="1343025" lvl="1" indent="-285750" algn="just">
              <a:spcBef>
                <a:spcPts val="0"/>
              </a:spcBef>
              <a:buFont typeface="Arial" panose="020B0604020202020204" pitchFamily="34" charset="0"/>
              <a:buChar char="•"/>
            </a:pPr>
            <a:r>
              <a:rPr lang="cs-CZ" sz="1600" b="0" dirty="0">
                <a:solidFill>
                  <a:schemeClr val="tx1"/>
                </a:solidFill>
              </a:rPr>
              <a:t>z</a:t>
            </a:r>
            <a:r>
              <a:rPr lang="cs-CZ" sz="1600" b="0" dirty="0" smtClean="0">
                <a:solidFill>
                  <a:schemeClr val="tx1"/>
                </a:solidFill>
              </a:rPr>
              <a:t>da není budována přípravná třída,</a:t>
            </a:r>
          </a:p>
          <a:p>
            <a:pPr marL="1343025" lvl="1" indent="-285750" algn="just">
              <a:spcBef>
                <a:spcPts val="0"/>
              </a:spcBef>
              <a:buFont typeface="Arial" panose="020B0604020202020204" pitchFamily="34" charset="0"/>
              <a:buChar char="•"/>
            </a:pPr>
            <a:r>
              <a:rPr lang="cs-CZ" sz="1600" b="0" dirty="0" smtClean="0">
                <a:solidFill>
                  <a:schemeClr val="tx1"/>
                </a:solidFill>
              </a:rPr>
              <a:t>zda </a:t>
            </a:r>
            <a:r>
              <a:rPr lang="cs-CZ" sz="1600" b="0" dirty="0">
                <a:solidFill>
                  <a:schemeClr val="tx1"/>
                </a:solidFill>
              </a:rPr>
              <a:t>není budováno zařízení </a:t>
            </a:r>
            <a:r>
              <a:rPr lang="cs-CZ" sz="1600" b="0" dirty="0" smtClean="0">
                <a:solidFill>
                  <a:schemeClr val="tx1"/>
                </a:solidFill>
              </a:rPr>
              <a:t>pro samostatně oddělené kapacity </a:t>
            </a:r>
            <a:r>
              <a:rPr lang="cs-CZ" sz="1600" b="0" dirty="0">
                <a:solidFill>
                  <a:schemeClr val="tx1"/>
                </a:solidFill>
              </a:rPr>
              <a:t>pro </a:t>
            </a:r>
            <a:r>
              <a:rPr lang="cs-CZ" sz="1600" b="0" dirty="0" smtClean="0">
                <a:solidFill>
                  <a:schemeClr val="tx1"/>
                </a:solidFill>
              </a:rPr>
              <a:t>žáky </a:t>
            </a:r>
            <a:r>
              <a:rPr lang="cs-CZ" sz="1600" b="0" dirty="0">
                <a:solidFill>
                  <a:schemeClr val="tx1"/>
                </a:solidFill>
              </a:rPr>
              <a:t>se zdravotním postižením,</a:t>
            </a:r>
          </a:p>
          <a:p>
            <a:pPr marL="1343025" lvl="1" indent="-285750" algn="just">
              <a:spcBef>
                <a:spcPts val="0"/>
              </a:spcBef>
              <a:buFont typeface="Arial" panose="020B0604020202020204" pitchFamily="34" charset="0"/>
              <a:buChar char="•"/>
            </a:pPr>
            <a:r>
              <a:rPr lang="cs-CZ" sz="1600" b="0" dirty="0">
                <a:solidFill>
                  <a:schemeClr val="tx1"/>
                </a:solidFill>
              </a:rPr>
              <a:t>zda není budováno zařízení vzdělávající podle ŠVP upraveného podle potřeb podpůrných opatření pro více než 40 % </a:t>
            </a:r>
            <a:r>
              <a:rPr lang="cs-CZ" sz="1600" b="0" dirty="0" smtClean="0">
                <a:solidFill>
                  <a:schemeClr val="tx1"/>
                </a:solidFill>
              </a:rPr>
              <a:t>žáků,</a:t>
            </a:r>
            <a:endParaRPr lang="cs-CZ" sz="1600" b="0" dirty="0">
              <a:solidFill>
                <a:schemeClr val="tx1"/>
              </a:solidFill>
            </a:endParaRPr>
          </a:p>
          <a:p>
            <a:pPr marL="1343025" lvl="1" indent="-285750" algn="just">
              <a:spcBef>
                <a:spcPts val="0"/>
              </a:spcBef>
              <a:buFont typeface="Arial" panose="020B0604020202020204" pitchFamily="34" charset="0"/>
              <a:buChar char="•"/>
            </a:pPr>
            <a:r>
              <a:rPr lang="cs-CZ" sz="1600" b="0" dirty="0">
                <a:solidFill>
                  <a:schemeClr val="tx1"/>
                </a:solidFill>
              </a:rPr>
              <a:t>zda nejsou budovány třídy, oddělení nebo studijní skupiny zřízené pro žáky se zdravotním postižením v běžném zařízení</a:t>
            </a:r>
            <a:r>
              <a:rPr lang="cs-CZ" sz="1600" b="0" dirty="0" smtClean="0">
                <a:solidFill>
                  <a:schemeClr val="tx1"/>
                </a:solidFill>
              </a:rPr>
              <a:t>.</a:t>
            </a:r>
            <a:r>
              <a:rPr lang="cs-CZ" sz="1600" b="1" dirty="0">
                <a:solidFill>
                  <a:srgbClr val="00529C"/>
                </a:solidFill>
              </a:rPr>
              <a:t>	</a:t>
            </a:r>
            <a:endParaRPr lang="cs-CZ" sz="1600" b="1" dirty="0" smtClean="0">
              <a:solidFill>
                <a:srgbClr val="00529C"/>
              </a:solidFill>
            </a:endParaRPr>
          </a:p>
          <a:p>
            <a:pPr marL="714375" indent="-285750" algn="just">
              <a:spcBef>
                <a:spcPts val="0"/>
              </a:spcBef>
              <a:spcAft>
                <a:spcPts val="0"/>
              </a:spcAft>
              <a:buFont typeface="Courier New" panose="02070309020205020404" pitchFamily="49" charset="0"/>
              <a:buChar char="o"/>
            </a:pPr>
            <a:endParaRPr lang="cs-CZ" sz="1600" dirty="0"/>
          </a:p>
          <a:p>
            <a:pPr marL="457200" indent="-457200" algn="just">
              <a:spcBef>
                <a:spcPts val="0"/>
              </a:spcBef>
              <a:spcAft>
                <a:spcPts val="0"/>
              </a:spcAft>
              <a:buFont typeface="+mj-lt"/>
              <a:buAutoNum type="arabicPeriod" startAt="7"/>
            </a:pPr>
            <a:r>
              <a:rPr lang="cs-CZ" sz="1600" b="1" dirty="0" smtClean="0">
                <a:solidFill>
                  <a:srgbClr val="00529C"/>
                </a:solidFill>
              </a:rPr>
              <a:t>Projekt </a:t>
            </a:r>
            <a:r>
              <a:rPr lang="cs-CZ" sz="1600" b="1" dirty="0">
                <a:solidFill>
                  <a:srgbClr val="00529C"/>
                </a:solidFill>
              </a:rPr>
              <a:t>zajistí administrativní, finanční a provozní kapacitu k realizaci a udržitelnosti projektu.</a:t>
            </a:r>
          </a:p>
          <a:p>
            <a:pPr marL="714375" indent="-285750" algn="just">
              <a:spcBef>
                <a:spcPts val="0"/>
              </a:spcBef>
              <a:spcAft>
                <a:spcPts val="0"/>
              </a:spcAft>
              <a:buFont typeface="Arial" panose="020B0604020202020204" pitchFamily="34" charset="0"/>
              <a:buChar char="•"/>
            </a:pPr>
            <a:r>
              <a:rPr lang="cs-CZ" sz="1600" dirty="0"/>
              <a:t>Posouzení na základě údajů uvedených ve Studii proveditelnosti a CBA (je-li vyplňováno).</a:t>
            </a:r>
            <a:r>
              <a:rPr lang="cs-CZ" sz="1600" b="1" dirty="0">
                <a:solidFill>
                  <a:srgbClr val="00529C"/>
                </a:solidFill>
              </a:rPr>
              <a:t>	</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758808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342900" lvl="2" indent="-342900" algn="just">
              <a:spcBef>
                <a:spcPts val="0"/>
              </a:spcBef>
              <a:buFont typeface="+mj-lt"/>
              <a:buAutoNum type="arabicPeriod" startAt="8"/>
            </a:pPr>
            <a:r>
              <a:rPr lang="cs-CZ" b="1" dirty="0" smtClean="0">
                <a:solidFill>
                  <a:srgbClr val="00529C"/>
                </a:solidFill>
              </a:rPr>
              <a:t>Výdaje </a:t>
            </a:r>
            <a:r>
              <a:rPr lang="cs-CZ" b="1" dirty="0">
                <a:solidFill>
                  <a:srgbClr val="00529C"/>
                </a:solidFill>
              </a:rPr>
              <a:t>na </a:t>
            </a:r>
            <a:r>
              <a:rPr lang="cs-CZ" b="1" dirty="0" smtClean="0">
                <a:solidFill>
                  <a:srgbClr val="00529C"/>
                </a:solidFill>
              </a:rPr>
              <a:t>stavbu a vybavení v rozpočtu projektu odpovídají </a:t>
            </a:r>
            <a:r>
              <a:rPr lang="cs-CZ" b="1" dirty="0">
                <a:solidFill>
                  <a:srgbClr val="00529C"/>
                </a:solidFill>
              </a:rPr>
              <a:t>tržním cenám</a:t>
            </a:r>
          </a:p>
          <a:p>
            <a:pPr marL="712800" lvl="0" indent="-285750" algn="just">
              <a:spcBef>
                <a:spcPts val="0"/>
              </a:spcBef>
              <a:spcAft>
                <a:spcPts val="0"/>
              </a:spcAft>
              <a:buFont typeface="Arial" panose="020B0604020202020204" pitchFamily="34" charset="0"/>
              <a:buChar char="•"/>
            </a:pPr>
            <a:r>
              <a:rPr lang="cs-CZ" sz="1600" dirty="0" smtClean="0"/>
              <a:t>Ve studii proveditelnosti, v kapitole 13 je podrobně uvedeno, jakým způsobem žadatel dokládá/popisuje stanovení ceny do rozpočtu projektu.</a:t>
            </a:r>
          </a:p>
          <a:p>
            <a:pPr marL="1080000" lvl="0" indent="-285750" algn="just">
              <a:spcBef>
                <a:spcPts val="0"/>
              </a:spcBef>
              <a:spcAft>
                <a:spcPts val="0"/>
              </a:spcAft>
              <a:buFont typeface="Arial" panose="020B0604020202020204" pitchFamily="34" charset="0"/>
              <a:buChar char="•"/>
            </a:pPr>
            <a:r>
              <a:rPr lang="cs-CZ" sz="1600" b="0" dirty="0" smtClean="0">
                <a:solidFill>
                  <a:schemeClr val="tx1"/>
                </a:solidFill>
              </a:rPr>
              <a:t>Stanovení ceny  do rozpočtu stavebních prací.</a:t>
            </a:r>
          </a:p>
          <a:p>
            <a:pPr marL="1080000" lvl="0" indent="-285750" algn="just">
              <a:spcBef>
                <a:spcPts val="0"/>
              </a:spcBef>
              <a:spcAft>
                <a:spcPts val="0"/>
              </a:spcAft>
              <a:buFont typeface="Arial" panose="020B0604020202020204" pitchFamily="34" charset="0"/>
              <a:buChar char="•"/>
            </a:pPr>
            <a:r>
              <a:rPr lang="cs-CZ" sz="1600" dirty="0" smtClean="0"/>
              <a:t>Způsob stanovení cen do rozpočtu na základě výsledku stanovení předpokládané hodnoty zakázky.</a:t>
            </a:r>
          </a:p>
          <a:p>
            <a:pPr marL="1080000" lvl="0" indent="-285750" algn="just">
              <a:spcBef>
                <a:spcPts val="0"/>
              </a:spcBef>
              <a:spcAft>
                <a:spcPts val="0"/>
              </a:spcAft>
              <a:buFont typeface="Arial" panose="020B0604020202020204" pitchFamily="34" charset="0"/>
              <a:buChar char="•"/>
            </a:pPr>
            <a:r>
              <a:rPr lang="cs-CZ" sz="1600" b="0" dirty="0" smtClean="0">
                <a:solidFill>
                  <a:schemeClr val="tx1"/>
                </a:solidFill>
              </a:rPr>
              <a:t>Způsob stanovení cen do rozpočtu na základě ukončené zakázky.</a:t>
            </a:r>
          </a:p>
          <a:p>
            <a:pPr marL="1080000" lvl="0" indent="-285750" algn="just">
              <a:spcBef>
                <a:spcPts val="0"/>
              </a:spcBef>
              <a:spcAft>
                <a:spcPts val="0"/>
              </a:spcAft>
              <a:buFont typeface="Arial" panose="020B0604020202020204" pitchFamily="34" charset="0"/>
              <a:buChar char="•"/>
            </a:pPr>
            <a:endParaRPr lang="cs-CZ" sz="1600" dirty="0"/>
          </a:p>
          <a:p>
            <a:pPr marL="457200" indent="-457200" algn="just">
              <a:spcBef>
                <a:spcPts val="0"/>
              </a:spcBef>
              <a:spcAft>
                <a:spcPts val="0"/>
              </a:spcAft>
              <a:buFont typeface="+mj-lt"/>
              <a:buAutoNum type="arabicPeriod" startAt="9"/>
            </a:pPr>
            <a:r>
              <a:rPr lang="cs-CZ" sz="1600" b="1" dirty="0">
                <a:solidFill>
                  <a:srgbClr val="00529C"/>
                </a:solidFill>
              </a:rPr>
              <a:t>Cílové hodnoty monitorovacích indikátorů odpovídají cílům projektu.</a:t>
            </a:r>
          </a:p>
          <a:p>
            <a:pPr marL="714375" indent="-285750" algn="just">
              <a:spcBef>
                <a:spcPts val="0"/>
              </a:spcBef>
              <a:spcAft>
                <a:spcPts val="0"/>
              </a:spcAft>
              <a:buFont typeface="Arial" panose="020B0604020202020204" pitchFamily="34" charset="0"/>
              <a:buChar char="•"/>
            </a:pPr>
            <a:r>
              <a:rPr lang="cs-CZ" sz="1600" dirty="0"/>
              <a:t>Indikátory projektu odpovídají aktivitám projektu</a:t>
            </a:r>
            <a:r>
              <a:rPr lang="cs-CZ" sz="1600" dirty="0" smtClean="0"/>
              <a:t>.</a:t>
            </a:r>
          </a:p>
          <a:p>
            <a:pPr marL="714375" indent="-285750" algn="just">
              <a:spcBef>
                <a:spcPts val="0"/>
              </a:spcBef>
              <a:spcAft>
                <a:spcPts val="0"/>
              </a:spcAft>
              <a:buFont typeface="Arial" panose="020B0604020202020204" pitchFamily="34" charset="0"/>
              <a:buChar char="•"/>
            </a:pPr>
            <a:r>
              <a:rPr lang="cs-CZ" sz="1600" b="1" dirty="0"/>
              <a:t>5 00 01 - Kapacita podporovaných zařízení péče o děti nebo vzdělávacích zařízení</a:t>
            </a:r>
            <a:endParaRPr lang="cs-CZ" sz="1600" dirty="0"/>
          </a:p>
          <a:p>
            <a:pPr marL="714375" indent="-285750" algn="just">
              <a:spcBef>
                <a:spcPts val="0"/>
              </a:spcBef>
              <a:spcAft>
                <a:spcPts val="0"/>
              </a:spcAft>
              <a:buFont typeface="Arial" panose="020B0604020202020204" pitchFamily="34" charset="0"/>
              <a:buChar char="•"/>
            </a:pPr>
            <a:r>
              <a:rPr lang="cs-CZ" sz="1600" b="1" dirty="0"/>
              <a:t>5 00 00 - Počet podpořených  vzdělávacích zařízení</a:t>
            </a:r>
            <a:endParaRPr lang="cs-CZ" sz="1600" dirty="0"/>
          </a:p>
          <a:p>
            <a:pPr marL="714375" indent="-285750" algn="just">
              <a:spcBef>
                <a:spcPts val="0"/>
              </a:spcBef>
              <a:spcAft>
                <a:spcPts val="0"/>
              </a:spcAft>
              <a:buFont typeface="Arial" panose="020B0604020202020204" pitchFamily="34" charset="0"/>
              <a:buChar char="•"/>
            </a:pPr>
            <a:r>
              <a:rPr lang="cs-CZ" sz="1600" dirty="0"/>
              <a:t>Projekty nevykazují žádný </a:t>
            </a:r>
            <a:r>
              <a:rPr lang="cs-CZ" sz="1600" b="1" dirty="0"/>
              <a:t>indikátor výsledku</a:t>
            </a:r>
            <a:r>
              <a:rPr lang="cs-CZ" sz="1600" dirty="0"/>
              <a:t>, a proto </a:t>
            </a:r>
            <a:r>
              <a:rPr lang="cs-CZ" sz="1600" b="1" dirty="0"/>
              <a:t>je nutné, </a:t>
            </a:r>
            <a:r>
              <a:rPr lang="cs-CZ" sz="1600" dirty="0"/>
              <a:t>aby</a:t>
            </a:r>
            <a:r>
              <a:rPr lang="cs-CZ" sz="1600" b="1" dirty="0"/>
              <a:t> </a:t>
            </a:r>
            <a:r>
              <a:rPr lang="cs-CZ" sz="1600" dirty="0"/>
              <a:t>žadatel plánované výsledky projektu stručně slovně popsal na záložce „Popis projektu“ v MS2014+ při vyplňování žádosti. Do textového pole s názvem „Co je cílem projektu“ žadatel stručně popíše cíle projektu, očekávané výsledky a změny, které mají být prostřednictvím projektu dosaženy.</a:t>
            </a:r>
          </a:p>
          <a:p>
            <a:pPr marL="714375" indent="-285750" algn="just">
              <a:spcBef>
                <a:spcPts val="0"/>
              </a:spcBef>
              <a:spcAft>
                <a:spcPts val="0"/>
              </a:spcAft>
              <a:buFont typeface="Arial" panose="020B0604020202020204" pitchFamily="34" charset="0"/>
              <a:buChar char="•"/>
            </a:pPr>
            <a:r>
              <a:rPr lang="cs-CZ" sz="1600" dirty="0" smtClean="0"/>
              <a:t>Hodnota </a:t>
            </a:r>
            <a:r>
              <a:rPr lang="cs-CZ" sz="1600" dirty="0"/>
              <a:t>a způsob jejího výpočtu je v souladu s přílohou č. 3 Specifických pravidel – Metodické listy </a:t>
            </a:r>
            <a:r>
              <a:rPr lang="cs-CZ" sz="1600" dirty="0" smtClean="0"/>
              <a:t>indikátoru, správné nastavení dat u indikátorů.</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25524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57200" indent="-457200" algn="just">
              <a:spcBef>
                <a:spcPts val="0"/>
              </a:spcBef>
              <a:spcAft>
                <a:spcPts val="0"/>
              </a:spcAft>
              <a:buFont typeface="+mj-lt"/>
              <a:buAutoNum type="arabicPeriod" startAt="10"/>
            </a:pPr>
            <a:r>
              <a:rPr lang="cs-CZ" altLang="ja-JP" sz="2000" b="1" dirty="0" smtClean="0">
                <a:solidFill>
                  <a:srgbClr val="00529C"/>
                </a:solidFill>
              </a:rPr>
              <a:t>Projekt </a:t>
            </a:r>
            <a:r>
              <a:rPr lang="cs-CZ" altLang="ja-JP" sz="2000" b="1" dirty="0">
                <a:solidFill>
                  <a:srgbClr val="00529C"/>
                </a:solidFill>
              </a:rPr>
              <a:t>nezískal podporu z Národního fondu pro podporu MŠ a ZŠ</a:t>
            </a:r>
          </a:p>
          <a:p>
            <a:pPr marL="712800" indent="-342900" algn="just">
              <a:spcBef>
                <a:spcPts val="0"/>
              </a:spcBef>
              <a:spcAft>
                <a:spcPts val="0"/>
              </a:spcAft>
              <a:buFont typeface="Arial" panose="020B0604020202020204" pitchFamily="34" charset="0"/>
              <a:buChar char="•"/>
            </a:pPr>
            <a:r>
              <a:rPr lang="pl-PL" sz="2000" dirty="0" smtClean="0"/>
              <a:t>Posuzováno dle informací od MŠMT o projektech podpořených z Národního fondu pro podporu MŠ a ZŠ za roky 2014 – 2016.</a:t>
            </a:r>
          </a:p>
          <a:p>
            <a:pPr marL="712800" indent="-342900" algn="just">
              <a:spcBef>
                <a:spcPts val="0"/>
              </a:spcBef>
              <a:spcAft>
                <a:spcPts val="0"/>
              </a:spcAft>
              <a:buFont typeface="Arial" panose="020B0604020202020204" pitchFamily="34" charset="0"/>
              <a:buChar char="•"/>
            </a:pPr>
            <a:r>
              <a:rPr lang="pl-PL" sz="2000" dirty="0" smtClean="0"/>
              <a:t>Z IROP nelze podpořit to, co bylo podpořeno z Národního fondu pro podporu MŠ a ZŠ.</a:t>
            </a:r>
          </a:p>
          <a:p>
            <a:pPr marL="712800" indent="-342900" algn="just">
              <a:spcBef>
                <a:spcPts val="0"/>
              </a:spcBef>
              <a:spcAft>
                <a:spcPts val="0"/>
              </a:spcAft>
              <a:buFont typeface="Arial" panose="020B0604020202020204" pitchFamily="34" charset="0"/>
              <a:buChar char="•"/>
            </a:pPr>
            <a:r>
              <a:rPr lang="pl-PL" sz="2000" dirty="0" smtClean="0"/>
              <a:t>K dané skutečnosti se žadatel vyjadřuje také ve studii proveditelnosti. </a:t>
            </a:r>
          </a:p>
          <a:p>
            <a:pPr marL="712800" indent="-342900" algn="just">
              <a:spcBef>
                <a:spcPts val="0"/>
              </a:spcBef>
              <a:spcAft>
                <a:spcPts val="0"/>
              </a:spcAft>
              <a:buFont typeface="Courier New" panose="02070309020205020404" pitchFamily="49" charset="0"/>
              <a:buChar char="o"/>
            </a:pPr>
            <a:endParaRPr lang="cs-CZ" sz="2000" dirty="0"/>
          </a:p>
          <a:p>
            <a:pPr marL="457200" indent="-457200" algn="just">
              <a:spcBef>
                <a:spcPts val="0"/>
              </a:spcBef>
              <a:spcAft>
                <a:spcPts val="0"/>
              </a:spcAft>
              <a:buFont typeface="+mj-lt"/>
              <a:buAutoNum type="arabicPeriod" startAt="11"/>
            </a:pPr>
            <a:r>
              <a:rPr lang="cs-CZ" altLang="ja-JP" sz="2000" b="1" dirty="0" smtClean="0">
                <a:solidFill>
                  <a:srgbClr val="00529C"/>
                </a:solidFill>
              </a:rPr>
              <a:t>Projekt </a:t>
            </a:r>
            <a:r>
              <a:rPr lang="cs-CZ" altLang="ja-JP" sz="2000" b="1" dirty="0">
                <a:solidFill>
                  <a:srgbClr val="00529C"/>
                </a:solidFill>
              </a:rPr>
              <a:t>s vazbou na schválenou strategii Koordinovaného přístupu k sociálně vyloučeným lokalitám je v souladu s cíli této </a:t>
            </a:r>
            <a:r>
              <a:rPr lang="cs-CZ" altLang="ja-JP" sz="2000" b="1" dirty="0" smtClean="0">
                <a:solidFill>
                  <a:srgbClr val="00529C"/>
                </a:solidFill>
              </a:rPr>
              <a:t>strategie.</a:t>
            </a:r>
            <a:endParaRPr lang="cs-CZ" sz="2000" b="1" dirty="0">
              <a:solidFill>
                <a:srgbClr val="00529C"/>
              </a:solidFill>
            </a:endParaRPr>
          </a:p>
          <a:p>
            <a:pPr marL="712800" indent="-342900" algn="just">
              <a:spcBef>
                <a:spcPts val="0"/>
              </a:spcBef>
              <a:spcAft>
                <a:spcPts val="0"/>
              </a:spcAft>
              <a:buFont typeface="Arial" panose="020B0604020202020204" pitchFamily="34" charset="0"/>
              <a:buChar char="•"/>
            </a:pPr>
            <a:r>
              <a:rPr lang="pl-PL" sz="2000" dirty="0"/>
              <a:t>Relevantní pouze pro výzvu č. </a:t>
            </a:r>
            <a:r>
              <a:rPr lang="pl-PL" sz="2000" dirty="0" smtClean="0"/>
              <a:t>47 </a:t>
            </a:r>
            <a:r>
              <a:rPr lang="pl-PL" sz="2000" dirty="0"/>
              <a:t>a pro lokality, které mají zpracovanou strategii Koordinovaného přístupu (viz příloha č. 2 Specifických pravidel).</a:t>
            </a:r>
          </a:p>
          <a:p>
            <a:pPr marL="712800" indent="-342900" algn="just">
              <a:spcBef>
                <a:spcPts val="0"/>
              </a:spcBef>
              <a:spcAft>
                <a:spcPts val="0"/>
              </a:spcAft>
              <a:buFont typeface="Arial" panose="020B0604020202020204" pitchFamily="34" charset="0"/>
              <a:buChar char="•"/>
            </a:pPr>
            <a:r>
              <a:rPr lang="cs-CZ" sz="2000" dirty="0" smtClean="0"/>
              <a:t>Žadatel popíše ve Studii proveditelnosti.</a:t>
            </a:r>
          </a:p>
          <a:p>
            <a:pPr marL="712800" indent="-342900" algn="just">
              <a:spcBef>
                <a:spcPts val="0"/>
              </a:spcBef>
              <a:spcAft>
                <a:spcPts val="0"/>
              </a:spcAft>
              <a:buFont typeface="Arial" panose="020B0604020202020204" pitchFamily="34" charset="0"/>
              <a:buChar char="•"/>
            </a:pPr>
            <a:r>
              <a:rPr lang="cs-CZ" altLang="ja-JP" sz="2000" dirty="0" smtClean="0"/>
              <a:t>Nerelevantní</a:t>
            </a:r>
            <a:r>
              <a:rPr lang="cs-CZ" altLang="ja-JP" sz="2000" dirty="0"/>
              <a:t>, pokud </a:t>
            </a:r>
            <a:r>
              <a:rPr lang="cs-CZ" altLang="ja-JP" sz="2000" dirty="0" smtClean="0"/>
              <a:t>taková </a:t>
            </a:r>
            <a:r>
              <a:rPr lang="cs-CZ" altLang="ja-JP" sz="2000" dirty="0"/>
              <a:t>strategie není </a:t>
            </a:r>
            <a:r>
              <a:rPr lang="cs-CZ" altLang="ja-JP" sz="2000" dirty="0" smtClean="0"/>
              <a:t>schválena.</a:t>
            </a:r>
            <a:endParaRPr lang="cs-CZ" altLang="ja-JP" sz="2000" dirty="0"/>
          </a:p>
          <a:p>
            <a:pPr marL="369900" algn="just">
              <a:spcBef>
                <a:spcPts val="0"/>
              </a:spcBef>
              <a:spcAft>
                <a:spcPts val="0"/>
              </a:spcAft>
            </a:pPr>
            <a:endParaRPr lang="cs-CZ" altLang="ja-JP" sz="2000"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50236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57200" indent="-457200" algn="just">
              <a:spcBef>
                <a:spcPts val="0"/>
              </a:spcBef>
              <a:spcAft>
                <a:spcPts val="0"/>
              </a:spcAft>
              <a:buFont typeface="+mj-lt"/>
              <a:buAutoNum type="arabicPeriod" startAt="12"/>
            </a:pPr>
            <a:r>
              <a:rPr lang="cs-CZ" sz="2000" b="1" dirty="0" smtClean="0">
                <a:solidFill>
                  <a:srgbClr val="00529C"/>
                </a:solidFill>
              </a:rPr>
              <a:t>Minimálně </a:t>
            </a:r>
            <a:r>
              <a:rPr lang="cs-CZ" sz="2000" b="1" dirty="0">
                <a:solidFill>
                  <a:srgbClr val="00529C"/>
                </a:solidFill>
              </a:rPr>
              <a:t>85 % způsobilých výdajů projektu je zaměřeno na hlavní aktivity </a:t>
            </a:r>
            <a:r>
              <a:rPr lang="cs-CZ" sz="2000" b="1" dirty="0" smtClean="0">
                <a:solidFill>
                  <a:srgbClr val="00529C"/>
                </a:solidFill>
              </a:rPr>
              <a:t>projektu.</a:t>
            </a:r>
            <a:endParaRPr lang="cs-CZ" sz="2000" b="1" dirty="0">
              <a:solidFill>
                <a:srgbClr val="00529C"/>
              </a:solidFill>
            </a:endParaRPr>
          </a:p>
          <a:p>
            <a:pPr marL="756000" indent="-342900" algn="just">
              <a:spcBef>
                <a:spcPts val="0"/>
              </a:spcBef>
              <a:spcAft>
                <a:spcPts val="0"/>
              </a:spcAft>
              <a:buFont typeface="Arial" panose="020B0604020202020204" pitchFamily="34" charset="0"/>
              <a:buChar char="•"/>
            </a:pPr>
            <a:r>
              <a:rPr lang="cs-CZ" sz="2000" dirty="0" smtClean="0"/>
              <a:t>Způsobilé </a:t>
            </a:r>
            <a:r>
              <a:rPr lang="cs-CZ" sz="2000" dirty="0"/>
              <a:t>výdaje na hlavní aktivity rozpočtu musí být minimálně ve výši 85 % celkových způsobilých výdajů projektu</a:t>
            </a:r>
            <a:r>
              <a:rPr lang="cs-CZ" sz="2000" dirty="0" smtClean="0"/>
              <a:t>.</a:t>
            </a:r>
          </a:p>
          <a:p>
            <a:pPr marL="756000" indent="-342900" algn="just">
              <a:spcBef>
                <a:spcPts val="0"/>
              </a:spcBef>
              <a:spcAft>
                <a:spcPts val="0"/>
              </a:spcAft>
              <a:buFont typeface="Arial" panose="020B0604020202020204" pitchFamily="34" charset="0"/>
              <a:buChar char="•"/>
            </a:pPr>
            <a:r>
              <a:rPr lang="cs-CZ" sz="2000" dirty="0" smtClean="0"/>
              <a:t>Kontrolováno zejména v samotné žádosti o podporu na záložce „roční rozpočet“ a pomocí studie proveditelnosti, kde žadatel popisuje stanovení ceny. </a:t>
            </a:r>
          </a:p>
          <a:p>
            <a:pPr marL="756000" indent="-342900" algn="just">
              <a:spcBef>
                <a:spcPts val="0"/>
              </a:spcBef>
              <a:spcAft>
                <a:spcPts val="0"/>
              </a:spcAft>
              <a:buFont typeface="Arial" panose="020B0604020202020204" pitchFamily="34" charset="0"/>
              <a:buChar char="•"/>
            </a:pPr>
            <a:r>
              <a:rPr lang="cs-CZ" sz="2000" dirty="0" smtClean="0"/>
              <a:t>V případě projektů s již ukončeným výběrovým řízením v době hodnocení bude kontrola prováděna dle položkového rozpočtu.</a:t>
            </a:r>
            <a:endParaRPr lang="cs-CZ" sz="2000" dirty="0"/>
          </a:p>
          <a:p>
            <a:pPr marL="428625" algn="just">
              <a:spcBef>
                <a:spcPts val="0"/>
              </a:spcBef>
              <a:spcAft>
                <a:spcPts val="0"/>
              </a:spcAft>
            </a:pPr>
            <a:endParaRPr lang="pl-PL" sz="2000" dirty="0"/>
          </a:p>
          <a:p>
            <a:pPr marL="457200" indent="-457200" algn="just">
              <a:spcBef>
                <a:spcPts val="0"/>
              </a:spcBef>
              <a:spcAft>
                <a:spcPts val="0"/>
              </a:spcAft>
              <a:buFont typeface="+mj-lt"/>
              <a:buAutoNum type="arabicPeriod" startAt="13"/>
            </a:pPr>
            <a:r>
              <a:rPr lang="cs-CZ" sz="2000" b="1" dirty="0">
                <a:solidFill>
                  <a:srgbClr val="00529C"/>
                </a:solidFill>
              </a:rPr>
              <a:t>V hodnocení </a:t>
            </a:r>
            <a:r>
              <a:rPr lang="cs-CZ" sz="2000" b="1" dirty="0" smtClean="0">
                <a:solidFill>
                  <a:srgbClr val="00529C"/>
                </a:solidFill>
              </a:rPr>
              <a:t>CBA/finanční </a:t>
            </a:r>
            <a:r>
              <a:rPr lang="cs-CZ" sz="2000" b="1" dirty="0">
                <a:solidFill>
                  <a:srgbClr val="00529C"/>
                </a:solidFill>
              </a:rPr>
              <a:t>analýze projekt dosáhne minimálně hodnoty ukazatelů, stanovené ve výzvě</a:t>
            </a:r>
            <a:r>
              <a:rPr lang="cs-CZ" sz="2000" b="1" dirty="0" smtClean="0">
                <a:solidFill>
                  <a:srgbClr val="00529C"/>
                </a:solidFill>
              </a:rPr>
              <a:t>.</a:t>
            </a:r>
          </a:p>
          <a:p>
            <a:pPr marL="785812" indent="-342900" algn="just">
              <a:spcBef>
                <a:spcPts val="0"/>
              </a:spcBef>
              <a:spcAft>
                <a:spcPts val="0"/>
              </a:spcAft>
              <a:buFont typeface="Arial" panose="020B0604020202020204" pitchFamily="34" charset="0"/>
              <a:buChar char="•"/>
            </a:pPr>
            <a:r>
              <a:rPr lang="cs-CZ" sz="2000" dirty="0" smtClean="0"/>
              <a:t>Je sledována čistá současná hodnota v rámci Návratnosti investice pro finanční analýzu (ukazatel FNPV_FA).</a:t>
            </a:r>
          </a:p>
          <a:p>
            <a:pPr marL="785812" indent="-342900" algn="just">
              <a:spcBef>
                <a:spcPts val="0"/>
              </a:spcBef>
              <a:spcAft>
                <a:spcPts val="0"/>
              </a:spcAft>
              <a:buFont typeface="Arial" panose="020B0604020202020204" pitchFamily="34" charset="0"/>
              <a:buChar char="•"/>
            </a:pPr>
            <a:r>
              <a:rPr lang="cs-CZ" sz="2000" dirty="0" smtClean="0"/>
              <a:t> </a:t>
            </a:r>
            <a:r>
              <a:rPr lang="cs-CZ" sz="2000" dirty="0"/>
              <a:t>K</a:t>
            </a:r>
            <a:r>
              <a:rPr lang="cs-CZ" sz="2000" dirty="0" smtClean="0"/>
              <a:t>ritérium je splněno, pokud je finanční čistá současná hodnota nižší  než 0.</a:t>
            </a:r>
          </a:p>
          <a:p>
            <a:pPr marL="785812" indent="-342900" algn="just">
              <a:spcBef>
                <a:spcPts val="0"/>
              </a:spcBef>
              <a:spcAft>
                <a:spcPts val="0"/>
              </a:spcAft>
              <a:buFont typeface="Arial" panose="020B0604020202020204" pitchFamily="34" charset="0"/>
              <a:buChar char="•"/>
            </a:pPr>
            <a:r>
              <a:rPr lang="cs-CZ" sz="2000" dirty="0" smtClean="0"/>
              <a:t>Údaje jsou dostupné z CBA, která je součástí MS2014+.</a:t>
            </a:r>
          </a:p>
          <a:p>
            <a:pPr marL="785812" indent="-342900" algn="just">
              <a:spcBef>
                <a:spcPts val="0"/>
              </a:spcBef>
              <a:spcAft>
                <a:spcPts val="0"/>
              </a:spcAft>
              <a:buFont typeface="Arial" panose="020B0604020202020204" pitchFamily="34" charset="0"/>
              <a:buChar char="•"/>
            </a:pPr>
            <a:r>
              <a:rPr lang="cs-CZ" sz="2000" dirty="0" smtClean="0"/>
              <a:t>Nerelevantní pro projekty, které nemají povinnost eCBA vyplňovat.</a:t>
            </a:r>
            <a:endParaRPr lang="cs-CZ" sz="2000" dirty="0"/>
          </a:p>
          <a:p>
            <a:pPr marL="457200" indent="-457200" algn="just">
              <a:spcBef>
                <a:spcPts val="0"/>
              </a:spcBef>
              <a:spcAft>
                <a:spcPts val="0"/>
              </a:spcAft>
              <a:buFont typeface="+mj-lt"/>
              <a:buAutoNum type="arabicPeriod" startAt="8"/>
            </a:pPr>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43865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342900" indent="-342900" algn="just">
              <a:spcBef>
                <a:spcPts val="0"/>
              </a:spcBef>
              <a:spcAft>
                <a:spcPts val="0"/>
              </a:spcAft>
              <a:buFont typeface="Arial" panose="020B0604020202020204" pitchFamily="34" charset="0"/>
              <a:buChar char="•"/>
            </a:pPr>
            <a:r>
              <a:rPr lang="cs-CZ" altLang="ja-JP" sz="2000" dirty="0" smtClean="0"/>
              <a:t>Při vyplňování CBA je žadateli doporučeno prostudovat si přílohu č. 17 Obecných pravidel a také kapitolu 2.13 Specifických pravidel, která upřesňuje postup při vyplňování CBA. </a:t>
            </a:r>
          </a:p>
          <a:p>
            <a:pPr marL="342900" indent="-342900" algn="just">
              <a:spcBef>
                <a:spcPts val="0"/>
              </a:spcBef>
              <a:spcAft>
                <a:spcPts val="0"/>
              </a:spcAft>
              <a:buFont typeface="Arial" panose="020B0604020202020204" pitchFamily="34" charset="0"/>
              <a:buChar char="•"/>
            </a:pPr>
            <a:r>
              <a:rPr lang="cs-CZ" altLang="ja-JP" sz="2000" dirty="0" smtClean="0"/>
              <a:t>V modulu CBA je vyplňována pouze jedna CBA, tzv. standardní CBA (na úvodní stránce bude u </a:t>
            </a:r>
            <a:r>
              <a:rPr lang="cs-CZ" altLang="ja-JP" sz="2000" dirty="0" err="1" smtClean="0"/>
              <a:t>checkboxu</a:t>
            </a:r>
            <a:r>
              <a:rPr lang="cs-CZ" altLang="ja-JP" sz="2000" dirty="0" smtClean="0"/>
              <a:t> „veřejná podpora“ uveden křížek).</a:t>
            </a: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a:p>
            <a:pPr marL="342900" indent="-342900" algn="just">
              <a:spcBef>
                <a:spcPts val="0"/>
              </a:spcBef>
              <a:spcAft>
                <a:spcPts val="0"/>
              </a:spcAft>
              <a:buFont typeface="Arial" panose="020B0604020202020204" pitchFamily="34" charset="0"/>
              <a:buChar char="•"/>
            </a:pPr>
            <a:r>
              <a:rPr lang="cs-CZ" altLang="ja-JP" sz="2000" b="1" dirty="0" smtClean="0">
                <a:solidFill>
                  <a:srgbClr val="00529C"/>
                </a:solidFill>
              </a:rPr>
              <a:t>Projekty s celkovými způsobilými výdaji do 5 mil. Kč:</a:t>
            </a:r>
          </a:p>
          <a:p>
            <a:pPr marL="971550" lvl="1" indent="-342900" algn="just">
              <a:spcBef>
                <a:spcPts val="0"/>
              </a:spcBef>
              <a:buFont typeface="Arial" panose="020B0604020202020204" pitchFamily="34" charset="0"/>
              <a:buChar char="•"/>
            </a:pPr>
            <a:r>
              <a:rPr lang="cs-CZ" altLang="ja-JP" b="0" dirty="0" smtClean="0">
                <a:solidFill>
                  <a:schemeClr val="tx1"/>
                </a:solidFill>
              </a:rPr>
              <a:t>CBA se nevyplňuje,</a:t>
            </a:r>
          </a:p>
          <a:p>
            <a:pPr marL="971550" lvl="1" indent="-342900" algn="just">
              <a:spcBef>
                <a:spcPts val="0"/>
              </a:spcBef>
              <a:buFont typeface="Arial" panose="020B0604020202020204" pitchFamily="34" charset="0"/>
              <a:buChar char="•"/>
            </a:pPr>
            <a:r>
              <a:rPr lang="cs-CZ" altLang="ja-JP" b="0" dirty="0">
                <a:solidFill>
                  <a:schemeClr val="tx1"/>
                </a:solidFill>
              </a:rPr>
              <a:t>k</a:t>
            </a:r>
            <a:r>
              <a:rPr lang="cs-CZ" altLang="ja-JP" b="0" dirty="0" smtClean="0">
                <a:solidFill>
                  <a:schemeClr val="tx1"/>
                </a:solidFill>
              </a:rPr>
              <a:t>ritérium v přijatelnosti „</a:t>
            </a:r>
            <a:r>
              <a:rPr lang="cs-CZ" altLang="ja-JP" b="0" i="1" dirty="0" smtClean="0">
                <a:solidFill>
                  <a:schemeClr val="tx1"/>
                </a:solidFill>
              </a:rPr>
              <a:t>v hodnocení CBA projekt dosáhne minimálně hodnoty ukazatelů, stanovených ve výzvě</a:t>
            </a:r>
            <a:r>
              <a:rPr lang="cs-CZ" altLang="ja-JP" b="0" dirty="0" smtClean="0">
                <a:solidFill>
                  <a:schemeClr val="tx1"/>
                </a:solidFill>
              </a:rPr>
              <a:t>“ je nerelevantní.</a:t>
            </a:r>
          </a:p>
          <a:p>
            <a:pPr lvl="1" indent="0" algn="just">
              <a:spcBef>
                <a:spcPts val="0"/>
              </a:spcBef>
              <a:buNone/>
            </a:pPr>
            <a:endParaRPr lang="cs-CZ" altLang="ja-JP" sz="22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73482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70000" lnSpcReduction="20000"/>
          </a:bodyPr>
          <a:lstStyle/>
          <a:p>
            <a:pPr marL="342900" indent="-342900" algn="just">
              <a:spcBef>
                <a:spcPts val="0"/>
              </a:spcBef>
              <a:spcAft>
                <a:spcPts val="0"/>
              </a:spcAft>
              <a:buFont typeface="Arial" panose="020B0604020202020204" pitchFamily="34" charset="0"/>
              <a:buChar char="•"/>
            </a:pPr>
            <a:r>
              <a:rPr lang="cs-CZ" altLang="ja-JP" sz="2300" b="1" dirty="0" smtClean="0">
                <a:solidFill>
                  <a:srgbClr val="00529C"/>
                </a:solidFill>
              </a:rPr>
              <a:t>Projekty </a:t>
            </a:r>
            <a:r>
              <a:rPr lang="cs-CZ" altLang="ja-JP" sz="2300" b="1" dirty="0">
                <a:solidFill>
                  <a:srgbClr val="00529C"/>
                </a:solidFill>
              </a:rPr>
              <a:t>s celkovými způsobilými výdaji </a:t>
            </a:r>
            <a:r>
              <a:rPr lang="cs-CZ" altLang="ja-JP" sz="2300" b="1" dirty="0" smtClean="0">
                <a:solidFill>
                  <a:srgbClr val="00529C"/>
                </a:solidFill>
              </a:rPr>
              <a:t>5 mil. Kč a více:</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vyplní podrobnější údaje o provozním cash </a:t>
            </a:r>
            <a:r>
              <a:rPr lang="cs-CZ" altLang="ja-JP" sz="2300" b="0" dirty="0" err="1" smtClean="0">
                <a:solidFill>
                  <a:schemeClr val="tx1"/>
                </a:solidFill>
              </a:rPr>
              <a:t>flow</a:t>
            </a:r>
            <a:r>
              <a:rPr lang="cs-CZ" altLang="ja-JP" sz="2300" b="0" dirty="0" smtClean="0">
                <a:solidFill>
                  <a:schemeClr val="tx1"/>
                </a:solidFill>
              </a:rPr>
              <a:t> v kapitole 12 ve Studii proveditelnosti a dále CBA v ISKP14+,</a:t>
            </a:r>
          </a:p>
          <a:p>
            <a:pPr marL="971550" lvl="1" indent="-342900" algn="just">
              <a:spcBef>
                <a:spcPts val="0"/>
              </a:spcBef>
              <a:buFont typeface="Arial" panose="020B0604020202020204" pitchFamily="34" charset="0"/>
              <a:buChar char="•"/>
            </a:pPr>
            <a:r>
              <a:rPr lang="cs-CZ" altLang="ja-JP" sz="2300" b="0" dirty="0">
                <a:solidFill>
                  <a:schemeClr val="tx1"/>
                </a:solidFill>
              </a:rPr>
              <a:t>j</a:t>
            </a:r>
            <a:r>
              <a:rPr lang="cs-CZ" altLang="ja-JP" sz="2300" b="0" dirty="0" smtClean="0">
                <a:solidFill>
                  <a:schemeClr val="tx1"/>
                </a:solidFill>
              </a:rPr>
              <a:t>e vyplňována tzv. finanční analýza (ekonomická analýza se nevyplňuje),</a:t>
            </a:r>
          </a:p>
          <a:p>
            <a:pPr marL="971550" lvl="1" indent="-342900" algn="just">
              <a:spcBef>
                <a:spcPts val="0"/>
              </a:spcBef>
              <a:buFont typeface="Arial" panose="020B0604020202020204" pitchFamily="34" charset="0"/>
              <a:buChar char="•"/>
            </a:pPr>
            <a:r>
              <a:rPr lang="cs-CZ" altLang="ja-JP" sz="2300" b="0" dirty="0">
                <a:solidFill>
                  <a:schemeClr val="tx1"/>
                </a:solidFill>
              </a:rPr>
              <a:t>r</a:t>
            </a:r>
            <a:r>
              <a:rPr lang="cs-CZ" altLang="ja-JP" sz="2300" b="0" dirty="0" smtClean="0">
                <a:solidFill>
                  <a:schemeClr val="tx1"/>
                </a:solidFill>
              </a:rPr>
              <a:t>eferenční období 10 let,</a:t>
            </a:r>
          </a:p>
          <a:p>
            <a:pPr marL="971550" lvl="1" indent="-342900" algn="just">
              <a:spcBef>
                <a:spcPts val="0"/>
              </a:spcBef>
              <a:buFont typeface="Arial" panose="020B0604020202020204" pitchFamily="34" charset="0"/>
              <a:buChar char="•"/>
            </a:pPr>
            <a:r>
              <a:rPr lang="cs-CZ" altLang="ja-JP" sz="2300" b="0" dirty="0" err="1">
                <a:solidFill>
                  <a:schemeClr val="tx1"/>
                </a:solidFill>
              </a:rPr>
              <a:t>c</a:t>
            </a:r>
            <a:r>
              <a:rPr lang="cs-CZ" altLang="ja-JP" sz="2300" b="0" dirty="0" err="1" smtClean="0">
                <a:solidFill>
                  <a:schemeClr val="tx1"/>
                </a:solidFill>
              </a:rPr>
              <a:t>heckbox</a:t>
            </a:r>
            <a:r>
              <a:rPr lang="cs-CZ" altLang="ja-JP" sz="2300" b="0" dirty="0" smtClean="0">
                <a:solidFill>
                  <a:schemeClr val="tx1"/>
                </a:solidFill>
              </a:rPr>
              <a:t> příjmy dle čl. 61 – zaškrtnout na úvodní stránce CBA jen pokud projekt generuje tzv. čisté příjmy dle čl. 61,</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si může vybrat, zda bude vyplňovat údaje za nulovou a investiční variantu, nebo rovnou rozdílovou variantu,</a:t>
            </a:r>
          </a:p>
          <a:p>
            <a:pPr marL="971550" lvl="1" indent="-342900" algn="just">
              <a:spcBef>
                <a:spcPts val="0"/>
              </a:spcBef>
              <a:buFont typeface="Arial" panose="020B0604020202020204" pitchFamily="34" charset="0"/>
              <a:buChar char="•"/>
            </a:pPr>
            <a:r>
              <a:rPr lang="cs-CZ" altLang="ja-JP" sz="2300" b="0" dirty="0" smtClean="0">
                <a:solidFill>
                  <a:schemeClr val="tx1"/>
                </a:solidFill>
              </a:rPr>
              <a:t>vlastní výpočet zůstatkové hodnoty – zaškrtnout „NE“,</a:t>
            </a:r>
          </a:p>
          <a:p>
            <a:pPr marL="971550" lvl="1" indent="-342900" algn="just">
              <a:spcBef>
                <a:spcPts val="0"/>
              </a:spcBef>
              <a:buFont typeface="Arial" panose="020B0604020202020204" pitchFamily="34" charset="0"/>
              <a:buChar char="•"/>
            </a:pPr>
            <a:r>
              <a:rPr lang="cs-CZ" altLang="ja-JP" sz="2300" b="0" dirty="0">
                <a:solidFill>
                  <a:schemeClr val="tx1"/>
                </a:solidFill>
              </a:rPr>
              <a:t>k</a:t>
            </a:r>
            <a:r>
              <a:rPr lang="cs-CZ" altLang="ja-JP" sz="2300" b="0" dirty="0" smtClean="0">
                <a:solidFill>
                  <a:schemeClr val="tx1"/>
                </a:solidFill>
              </a:rPr>
              <a:t>onsolidace,</a:t>
            </a:r>
          </a:p>
          <a:p>
            <a:pPr marL="971550" lvl="1" indent="-342900" algn="just">
              <a:spcBef>
                <a:spcPts val="0"/>
              </a:spcBef>
              <a:buFont typeface="Arial" panose="020B0604020202020204" pitchFamily="34" charset="0"/>
              <a:buChar char="•"/>
            </a:pPr>
            <a:r>
              <a:rPr lang="cs-CZ" altLang="ja-JP" sz="2300" b="0" dirty="0" smtClean="0">
                <a:solidFill>
                  <a:schemeClr val="tx1"/>
                </a:solidFill>
              </a:rPr>
              <a:t>jiné peněžní příjmy – uvádět hodnotu čistých jiných peněžních příjmů,</a:t>
            </a:r>
          </a:p>
          <a:p>
            <a:pPr marL="971550" lvl="1" indent="-342900" algn="just">
              <a:spcBef>
                <a:spcPts val="0"/>
              </a:spcBef>
              <a:buFont typeface="Arial" panose="020B0604020202020204" pitchFamily="34" charset="0"/>
              <a:buChar char="•"/>
            </a:pPr>
            <a:r>
              <a:rPr lang="cs-CZ" altLang="ja-JP" sz="2300" b="0" dirty="0">
                <a:solidFill>
                  <a:schemeClr val="tx1"/>
                </a:solidFill>
              </a:rPr>
              <a:t>i</a:t>
            </a:r>
            <a:r>
              <a:rPr lang="cs-CZ" altLang="ja-JP" sz="2300" b="0" dirty="0" smtClean="0">
                <a:solidFill>
                  <a:schemeClr val="tx1"/>
                </a:solidFill>
              </a:rPr>
              <a:t>nvestiční náklady – v pojetí CBA jde o celkové investiční a neinvestiční náklady, způsobilé i nezpůsobilé, vyplňované v letech, kdy jsou vynakládány,</a:t>
            </a:r>
          </a:p>
          <a:p>
            <a:pPr marL="971550" lvl="1" indent="-342900" algn="just">
              <a:spcBef>
                <a:spcPts val="0"/>
              </a:spcBef>
              <a:buFont typeface="Arial" panose="020B0604020202020204" pitchFamily="34" charset="0"/>
              <a:buChar char="•"/>
            </a:pPr>
            <a:r>
              <a:rPr lang="cs-CZ" altLang="ja-JP" sz="2300" b="0" dirty="0" smtClean="0">
                <a:solidFill>
                  <a:schemeClr val="tx1"/>
                </a:solidFill>
              </a:rPr>
              <a:t>provozní příjmy a náklady – týkají se výstupů projektu, nikoliv jiné infrastruktury,</a:t>
            </a:r>
          </a:p>
          <a:p>
            <a:pPr marL="971550" lvl="1" indent="-342900" algn="just">
              <a:spcBef>
                <a:spcPts val="0"/>
              </a:spcBef>
              <a:buFont typeface="Arial" panose="020B0604020202020204" pitchFamily="34" charset="0"/>
              <a:buChar char="•"/>
            </a:pPr>
            <a:r>
              <a:rPr lang="cs-CZ" altLang="ja-JP" sz="2300" b="0" dirty="0">
                <a:solidFill>
                  <a:schemeClr val="tx1"/>
                </a:solidFill>
              </a:rPr>
              <a:t>f</a:t>
            </a:r>
            <a:r>
              <a:rPr lang="cs-CZ" altLang="ja-JP" sz="2300" b="0" dirty="0" smtClean="0">
                <a:solidFill>
                  <a:schemeClr val="tx1"/>
                </a:solidFill>
              </a:rPr>
              <a:t>inancování provozní ztráty – zpravidla zahrnují provozní dotace zřizovatele či jiné provozní dotace,</a:t>
            </a:r>
          </a:p>
          <a:p>
            <a:pPr marL="971550" lvl="1" indent="-342900" algn="just">
              <a:spcBef>
                <a:spcPts val="0"/>
              </a:spcBef>
              <a:buFont typeface="Arial" panose="020B0604020202020204" pitchFamily="34" charset="0"/>
              <a:buChar char="•"/>
            </a:pPr>
            <a:r>
              <a:rPr lang="cs-CZ" altLang="ja-JP" sz="2300" b="0" dirty="0">
                <a:solidFill>
                  <a:schemeClr val="tx1"/>
                </a:solidFill>
              </a:rPr>
              <a:t>z</a:t>
            </a:r>
            <a:r>
              <a:rPr lang="cs-CZ" altLang="ja-JP" sz="2300" b="0" dirty="0" smtClean="0">
                <a:solidFill>
                  <a:schemeClr val="tx1"/>
                </a:solidFill>
              </a:rPr>
              <a:t>ůstatková hodnota – pokud je doba životnosti delší jak referenční období; CBA obsahuje přednastavený způsob určení zůstatkové hodnoty (hodnota peněžních toků ve zbývajících letech životnosti po skončení referenčního období, přičemž v peněžních tocích je zahrnut i případný prodej majetku po skončení doby životnosti).</a:t>
            </a:r>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200" dirty="0" smtClean="0"/>
          </a:p>
          <a:p>
            <a:pPr marL="971550" lvl="1" indent="-342900" algn="just">
              <a:spcBef>
                <a:spcPts val="0"/>
              </a:spcBef>
              <a:buFont typeface="Arial" panose="020B0604020202020204" pitchFamily="34" charset="0"/>
              <a:buChar char="•"/>
            </a:pPr>
            <a:endParaRPr lang="cs-CZ" altLang="ja-JP" sz="2200" b="1" dirty="0" smtClean="0">
              <a:solidFill>
                <a:srgbClr val="00529C"/>
              </a:solidFill>
            </a:endParaRP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22572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800" dirty="0" smtClean="0">
                <a:solidFill>
                  <a:schemeClr val="tx1"/>
                </a:solidFill>
              </a:rPr>
              <a:t>Minimální </a:t>
            </a:r>
            <a:r>
              <a:rPr lang="cs-CZ" sz="1800" dirty="0" smtClean="0">
                <a:solidFill>
                  <a:schemeClr val="tx1"/>
                </a:solidFill>
              </a:rPr>
              <a:t>bodová hranice:</a:t>
            </a:r>
          </a:p>
          <a:p>
            <a:pPr marL="806450" lvl="2" indent="-276225" defTabSz="266700">
              <a:lnSpc>
                <a:spcPct val="90000"/>
              </a:lnSpc>
            </a:pPr>
            <a:r>
              <a:rPr lang="cs-CZ" sz="1800" dirty="0"/>
              <a:t>p</a:t>
            </a:r>
            <a:r>
              <a:rPr lang="cs-CZ" sz="1800" dirty="0" smtClean="0"/>
              <a:t>rojekty 46. výzva: 20 bodů z celkového počtu 31 bodů,</a:t>
            </a:r>
          </a:p>
          <a:p>
            <a:pPr marL="806450" lvl="2" indent="-276225" defTabSz="266700">
              <a:lnSpc>
                <a:spcPct val="90000"/>
              </a:lnSpc>
            </a:pPr>
            <a:r>
              <a:rPr lang="cs-CZ" sz="1800" dirty="0"/>
              <a:t>p</a:t>
            </a:r>
            <a:r>
              <a:rPr lang="cs-CZ" sz="1800" dirty="0" smtClean="0"/>
              <a:t>rojekty 47. výzva: 20 bodů z celkového počtu 36 bodů.</a:t>
            </a:r>
            <a:endParaRPr lang="cs-CZ" sz="1800" dirty="0"/>
          </a:p>
          <a:p>
            <a:pPr marL="361950" lvl="1" indent="-276225" defTabSz="266700">
              <a:lnSpc>
                <a:spcPct val="90000"/>
              </a:lnSpc>
            </a:pPr>
            <a:r>
              <a:rPr lang="cs-CZ" sz="1900" dirty="0">
                <a:solidFill>
                  <a:schemeClr val="tx1"/>
                </a:solidFill>
              </a:rPr>
              <a:t>V případě nesplnění minimální hranice bodů je žádost vyřazena z procesu </a:t>
            </a:r>
            <a:r>
              <a:rPr lang="cs-CZ" sz="1900" dirty="0" smtClean="0">
                <a:solidFill>
                  <a:schemeClr val="tx1"/>
                </a:solidFill>
              </a:rPr>
              <a:t>hodnocení.</a:t>
            </a:r>
            <a:endParaRPr lang="cs-CZ" sz="190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44697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59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3041941153"/>
              </p:ext>
            </p:extLst>
          </p:nvPr>
        </p:nvGraphicFramePr>
        <p:xfrm>
          <a:off x="313899" y="904495"/>
          <a:ext cx="8584441" cy="5374385"/>
        </p:xfrm>
        <a:graphic>
          <a:graphicData uri="http://schemas.openxmlformats.org/drawingml/2006/table">
            <a:tbl>
              <a:tblPr firstRow="1" bandRow="1">
                <a:tableStyleId>{5C22544A-7EE6-4342-B048-85BDC9FD1C3A}</a:tableStyleId>
              </a:tblPr>
              <a:tblGrid>
                <a:gridCol w="3931389"/>
                <a:gridCol w="4653052"/>
              </a:tblGrid>
              <a:tr h="618182">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základních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686305">
                <a:tc>
                  <a:txBody>
                    <a:bodyPr/>
                    <a:lstStyle/>
                    <a:p>
                      <a:r>
                        <a:rPr lang="cs-CZ" altLang="ja-JP" sz="1400" b="0" i="0" u="none" strike="noStrike" kern="1200" baseline="0" noProof="0" dirty="0" smtClean="0">
                          <a:solidFill>
                            <a:schemeClr val="dk1"/>
                          </a:solidFill>
                          <a:latin typeface="+mn-lt"/>
                          <a:ea typeface="+mn-ea"/>
                          <a:cs typeface="+mn-cs"/>
                        </a:rPr>
                        <a:t>Výstupy projektu budou využity více školami.</a:t>
                      </a:r>
                      <a:endParaRPr lang="cs-CZ" sz="1400" dirty="0"/>
                    </a:p>
                  </a:txBody>
                  <a:tcPr/>
                </a:tc>
                <a:tc>
                  <a:txBody>
                    <a:bodyPr/>
                    <a:lstStyle/>
                    <a:p>
                      <a:pPr rtl="0"/>
                      <a:r>
                        <a:rPr lang="cs-CZ" altLang="ja-JP" sz="1400" b="0" i="0" u="none" strike="noStrike" kern="1200" baseline="0" noProof="0" dirty="0" smtClean="0">
                          <a:solidFill>
                            <a:schemeClr val="dk1"/>
                          </a:solidFill>
                          <a:latin typeface="+mn-lt"/>
                          <a:ea typeface="+mn-ea"/>
                          <a:cs typeface="+mn-cs"/>
                        </a:rPr>
                        <a:t>0 bodů – Výstupy projektu budou využity jednou školou.</a:t>
                      </a:r>
                    </a:p>
                    <a:p>
                      <a:pPr rtl="0"/>
                      <a:r>
                        <a:rPr lang="cs-CZ" altLang="ja-JP" sz="1400" b="0" i="0" u="none" strike="noStrike" kern="1200" baseline="0" noProof="0" dirty="0" smtClean="0">
                          <a:solidFill>
                            <a:schemeClr val="dk1"/>
                          </a:solidFill>
                          <a:latin typeface="+mn-lt"/>
                          <a:ea typeface="+mn-ea"/>
                          <a:cs typeface="+mn-cs"/>
                        </a:rPr>
                        <a:t>2 body – Výstupy projektu budou využity dvěma školami.</a:t>
                      </a:r>
                    </a:p>
                    <a:p>
                      <a:pPr rtl="0"/>
                      <a:r>
                        <a:rPr lang="cs-CZ" altLang="ja-JP" sz="1400" b="0" i="0" u="none" strike="noStrike" kern="1200" baseline="0" noProof="0" dirty="0" smtClean="0">
                          <a:solidFill>
                            <a:schemeClr val="dk1"/>
                          </a:solidFill>
                          <a:latin typeface="+mn-lt"/>
                          <a:ea typeface="+mn-ea"/>
                          <a:cs typeface="+mn-cs"/>
                        </a:rPr>
                        <a:t>3 body – Výstupy projektu budou využity třemi školami.</a:t>
                      </a:r>
                    </a:p>
                    <a:p>
                      <a:pPr rtl="0"/>
                      <a:r>
                        <a:rPr lang="cs-CZ" altLang="ja-JP" sz="1400" b="0" i="0" u="none" strike="noStrike" kern="1200" baseline="0" noProof="0" dirty="0" smtClean="0">
                          <a:solidFill>
                            <a:schemeClr val="dk1"/>
                          </a:solidFill>
                          <a:latin typeface="+mn-lt"/>
                          <a:ea typeface="+mn-ea"/>
                          <a:cs typeface="+mn-cs"/>
                        </a:rPr>
                        <a:t>4 body – Výstupy projektu budou využity čtyřmi školami.</a:t>
                      </a:r>
                    </a:p>
                    <a:p>
                      <a:pPr rtl="0"/>
                      <a:r>
                        <a:rPr lang="cs-CZ" altLang="ja-JP" sz="1400" b="0" i="0" u="none" strike="noStrike" kern="1200" baseline="0" noProof="0" dirty="0" smtClean="0">
                          <a:solidFill>
                            <a:schemeClr val="dk1"/>
                          </a:solidFill>
                          <a:latin typeface="+mn-lt"/>
                          <a:ea typeface="+mn-ea"/>
                          <a:cs typeface="+mn-cs"/>
                        </a:rPr>
                        <a:t>5 bodů – Výstupy projektu budou využity pěti a více školami.</a:t>
                      </a:r>
                      <a:endParaRPr lang="cs-CZ" sz="1400" noProof="0" dirty="0" smtClean="0"/>
                    </a:p>
                    <a:p>
                      <a:endParaRPr lang="cs-CZ" sz="1400" dirty="0" smtClean="0"/>
                    </a:p>
                    <a:p>
                      <a:r>
                        <a:rPr lang="cs-CZ" sz="1400" i="1" dirty="0" smtClean="0"/>
                        <a:t>Pozn.:</a:t>
                      </a:r>
                      <a:r>
                        <a:rPr lang="cs-CZ" sz="1400" i="1" baseline="0" dirty="0" smtClean="0"/>
                        <a:t> je posuzováno, zda výstupy projektu využívají i jiné školy a ne to, na kolikách škol je projekt realizován.</a:t>
                      </a:r>
                      <a:endParaRPr lang="cs-CZ" sz="1400" i="1" dirty="0"/>
                    </a:p>
                  </a:txBody>
                  <a:tcPr/>
                </a:tc>
              </a:tr>
              <a:tr h="1686305">
                <a:tc>
                  <a:txBody>
                    <a:bodyPr/>
                    <a:lstStyle/>
                    <a:p>
                      <a:pPr rtl="0"/>
                      <a:r>
                        <a:rPr lang="cs-CZ" altLang="ja-JP" sz="1400" b="0" i="0" u="none" strike="noStrike" kern="1200" baseline="0" noProof="0" dirty="0" smtClean="0">
                          <a:solidFill>
                            <a:schemeClr val="dk1"/>
                          </a:solidFill>
                          <a:latin typeface="+mn-lt"/>
                          <a:ea typeface="+mn-ea"/>
                          <a:cs typeface="+mn-cs"/>
                        </a:rPr>
                        <a:t>Projekt je zaměřen na rozšíření kapacit školy mimo vazbu na klíčové kompetence ve správním obvodu obce s rozšířenou působností se sociálně vyloučenou lokalitou za účelem sociální inkluze.</a:t>
                      </a:r>
                    </a:p>
                    <a:p>
                      <a:pPr rtl="0"/>
                      <a:r>
                        <a:rPr lang="cs-CZ" altLang="ja-JP" sz="1400" b="1" i="1" u="none" strike="noStrike" kern="1200" baseline="0" noProof="0" dirty="0" smtClean="0">
                          <a:solidFill>
                            <a:srgbClr val="FF0000"/>
                          </a:solidFill>
                          <a:latin typeface="+mn-lt"/>
                          <a:ea typeface="+mn-ea"/>
                          <a:cs typeface="+mn-cs"/>
                        </a:rPr>
                        <a:t>(Kritérium relevantní pouze pro výzvu pro sociálně vyloučené lokality – tedy pro výzvu č. 47)</a:t>
                      </a:r>
                      <a:endParaRPr lang="cs-CZ" sz="1400" b="1" noProof="0" dirty="0" smtClean="0">
                        <a:solidFill>
                          <a:srgbClr val="FF0000"/>
                        </a:solidFill>
                      </a:endParaRPr>
                    </a:p>
                  </a:txBody>
                  <a:tcPr/>
                </a:tc>
                <a:tc>
                  <a:txBody>
                    <a:bodyPr/>
                    <a:lstStyle/>
                    <a:p>
                      <a:pPr rtl="0"/>
                      <a:r>
                        <a:rPr lang="cs-CZ" altLang="ja-JP" sz="1400" b="0" i="0" u="none" strike="noStrike" kern="1200" baseline="0" noProof="0" dirty="0" smtClean="0">
                          <a:solidFill>
                            <a:schemeClr val="dk1"/>
                          </a:solidFill>
                          <a:latin typeface="+mn-lt"/>
                          <a:ea typeface="+mn-ea"/>
                          <a:cs typeface="+mn-cs"/>
                        </a:rPr>
                        <a:t>5 bodů - Projekt je zaměřen na rozšíření kapacit školy mimo vazbu na klíčové kompetence ve správním obvodu ORP se sociálně vyloučenou lokalitou za účelem sociální inkluze.</a:t>
                      </a:r>
                    </a:p>
                    <a:p>
                      <a:pPr rtl="0"/>
                      <a:endParaRPr lang="cs-CZ" altLang="ja-JP" sz="1400" b="0" i="0" u="none" strike="noStrike" kern="1200" baseline="0" noProof="0" dirty="0" smtClean="0">
                        <a:solidFill>
                          <a:schemeClr val="dk1"/>
                        </a:solidFill>
                        <a:latin typeface="+mn-lt"/>
                        <a:ea typeface="+mn-ea"/>
                        <a:cs typeface="+mn-cs"/>
                      </a:endParaRPr>
                    </a:p>
                    <a:p>
                      <a:pPr rtl="0"/>
                      <a:r>
                        <a:rPr lang="cs-CZ" altLang="ja-JP" sz="1400" b="0" i="0" u="none" strike="noStrike" kern="1200" baseline="0" noProof="0" dirty="0" smtClean="0">
                          <a:solidFill>
                            <a:schemeClr val="dk1"/>
                          </a:solidFill>
                          <a:latin typeface="+mn-lt"/>
                          <a:ea typeface="+mn-ea"/>
                          <a:cs typeface="+mn-cs"/>
                        </a:rPr>
                        <a:t>0 bodů - Projekt není zaměřen na rozšíření kapacit školy mimo vazbu na klíčové kompetence ve správním obvodu ORP se sociálně vyloučenou lokalitou za účelem sociální inkluze.</a:t>
                      </a:r>
                      <a:endParaRPr lang="cs-CZ" sz="1400" dirty="0"/>
                    </a:p>
                  </a:txBody>
                  <a:tcPr/>
                </a:tc>
              </a:tr>
              <a:tr h="970903">
                <a:tc>
                  <a:txBody>
                    <a:bodyPr/>
                    <a:lstStyle/>
                    <a:p>
                      <a:r>
                        <a:rPr lang="cs-CZ" altLang="ja-JP" sz="1400" b="0" i="0" u="none" strike="noStrike" kern="1200" baseline="0" noProof="0" dirty="0" smtClean="0">
                          <a:solidFill>
                            <a:schemeClr val="dk1"/>
                          </a:solidFill>
                          <a:latin typeface="+mn-lt"/>
                          <a:ea typeface="+mn-ea"/>
                          <a:cs typeface="+mn-cs"/>
                        </a:rPr>
                        <a:t>Součástí projektu je zajištění vnitřní konektivity školy a připojení k internetu.</a:t>
                      </a:r>
                      <a:endParaRPr lang="cs-CZ" sz="1400" noProof="0" dirty="0"/>
                    </a:p>
                  </a:txBody>
                  <a:tcPr/>
                </a:tc>
                <a:tc>
                  <a:txBody>
                    <a:bodyPr/>
                    <a:lstStyle/>
                    <a:p>
                      <a:pPr rtl="0"/>
                      <a:r>
                        <a:rPr lang="cs-CZ" altLang="ja-JP" sz="1400" b="0" i="0" u="none" strike="noStrike" kern="1200" baseline="0" noProof="0" dirty="0" smtClean="0">
                          <a:solidFill>
                            <a:schemeClr val="dk1"/>
                          </a:solidFill>
                          <a:latin typeface="+mn-lt"/>
                          <a:ea typeface="+mn-ea"/>
                          <a:cs typeface="+mn-cs"/>
                        </a:rPr>
                        <a:t>3 bodů - Součástí projektu je zajištění vnitřní konektivity škol a připojení k internetu.</a:t>
                      </a:r>
                    </a:p>
                    <a:p>
                      <a:pPr rtl="0"/>
                      <a:endParaRPr lang="cs-CZ" altLang="ja-JP" sz="1400" b="0" i="0" u="none" strike="noStrike" kern="1200" baseline="0" noProof="0" dirty="0" smtClean="0">
                        <a:solidFill>
                          <a:schemeClr val="dk1"/>
                        </a:solidFill>
                        <a:latin typeface="+mn-lt"/>
                        <a:ea typeface="+mn-ea"/>
                        <a:cs typeface="+mn-cs"/>
                      </a:endParaRPr>
                    </a:p>
                    <a:p>
                      <a:pPr rtl="0"/>
                      <a:r>
                        <a:rPr lang="cs-CZ" altLang="ja-JP" sz="1400" b="0" i="0" u="none" strike="noStrike" kern="1200" baseline="0" noProof="0" dirty="0" smtClean="0">
                          <a:solidFill>
                            <a:schemeClr val="dk1"/>
                          </a:solidFill>
                          <a:latin typeface="+mn-lt"/>
                          <a:ea typeface="+mn-ea"/>
                          <a:cs typeface="+mn-cs"/>
                        </a:rPr>
                        <a:t>0 bodů - Součástí projektu není zajištění vnitřní konektivity škol a připojení k internetu.</a:t>
                      </a:r>
                      <a:endParaRPr lang="cs-CZ" sz="1400" noProof="0" dirty="0"/>
                    </a:p>
                  </a:txBody>
                  <a:tcPr/>
                </a:tc>
              </a:tr>
            </a:tbl>
          </a:graphicData>
        </a:graphic>
      </p:graphicFrame>
    </p:spTree>
    <p:extLst>
      <p:ext uri="{BB962C8B-B14F-4D97-AF65-F5344CB8AC3E}">
        <p14:creationId xmlns:p14="http://schemas.microsoft.com/office/powerpoint/2010/main" val="279225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084263"/>
            <a:ext cx="8395398" cy="5041901"/>
          </a:xfrm>
        </p:spPr>
        <p:txBody>
          <a:bodyPr>
            <a:noAutofit/>
          </a:bodyPr>
          <a:lstStyle/>
          <a:p>
            <a:pPr lvl="1" indent="-342900">
              <a:lnSpc>
                <a:spcPct val="110000"/>
              </a:lnSpc>
              <a:spcBef>
                <a:spcPts val="0"/>
              </a:spcBef>
              <a:buFont typeface="Arial" panose="020B0604020202020204" pitchFamily="34" charset="0"/>
              <a:buChar char="•"/>
              <a:defRPr/>
            </a:pPr>
            <a:r>
              <a:rPr lang="cs-CZ" sz="1800" dirty="0"/>
              <a:t>Území realizace: </a:t>
            </a:r>
            <a:r>
              <a:rPr lang="cs-CZ" sz="1800" dirty="0">
                <a:solidFill>
                  <a:schemeClr val="tx1"/>
                </a:solidFill>
                <a:cs typeface="Arial" charset="0"/>
              </a:rPr>
              <a:t> </a:t>
            </a:r>
            <a:r>
              <a:rPr lang="cs-CZ" sz="1800" b="0" dirty="0">
                <a:solidFill>
                  <a:schemeClr val="tx1"/>
                </a:solidFill>
                <a:cs typeface="Arial" charset="0"/>
              </a:rPr>
              <a:t>území celé ČR mimo území hl. m. </a:t>
            </a:r>
            <a:r>
              <a:rPr lang="cs-CZ" sz="1800" b="0" dirty="0" smtClean="0">
                <a:solidFill>
                  <a:schemeClr val="tx1"/>
                </a:solidFill>
                <a:cs typeface="Arial" charset="0"/>
              </a:rPr>
              <a:t>Prahy</a:t>
            </a:r>
            <a:r>
              <a:rPr lang="cs-CZ" sz="1800" b="0" dirty="0" smtClean="0">
                <a:solidFill>
                  <a:schemeClr val="tx1"/>
                </a:solidFill>
              </a:rPr>
              <a:t>	</a:t>
            </a:r>
          </a:p>
          <a:p>
            <a:pPr marL="285750" lvl="1" indent="0">
              <a:lnSpc>
                <a:spcPct val="110000"/>
              </a:lnSpc>
              <a:spcBef>
                <a:spcPts val="0"/>
              </a:spcBef>
              <a:buNone/>
              <a:defRPr/>
            </a:pPr>
            <a:r>
              <a:rPr lang="cs-CZ" sz="1800" b="0" dirty="0" smtClean="0">
                <a:solidFill>
                  <a:schemeClr val="tx1"/>
                </a:solidFill>
              </a:rPr>
              <a:t>	</a:t>
            </a:r>
          </a:p>
          <a:p>
            <a:pPr marL="792000" lvl="2" indent="0">
              <a:lnSpc>
                <a:spcPct val="110000"/>
              </a:lnSpc>
              <a:spcBef>
                <a:spcPts val="0"/>
              </a:spcBef>
              <a:buNone/>
              <a:defRPr/>
            </a:pPr>
            <a:r>
              <a:rPr lang="cs-CZ" sz="1800" b="0" dirty="0" smtClean="0">
                <a:solidFill>
                  <a:schemeClr val="tx1"/>
                </a:solidFill>
              </a:rPr>
              <a:t>Výzva č. </a:t>
            </a:r>
            <a:r>
              <a:rPr lang="cs-CZ" sz="1800" dirty="0" smtClean="0"/>
              <a:t>46 – projekty realizované na území správního obvodu obcí s rozšířenou působností, na jejichž území se </a:t>
            </a:r>
            <a:r>
              <a:rPr lang="cs-CZ" sz="1800" u="sng" dirty="0" smtClean="0"/>
              <a:t>nenachází sociálně vyloučená lokalita</a:t>
            </a:r>
            <a:r>
              <a:rPr lang="cs-CZ" sz="1800" dirty="0" smtClean="0"/>
              <a:t>. </a:t>
            </a:r>
          </a:p>
          <a:p>
            <a:pPr marL="792000" lvl="2" indent="0">
              <a:lnSpc>
                <a:spcPct val="110000"/>
              </a:lnSpc>
              <a:spcBef>
                <a:spcPts val="0"/>
              </a:spcBef>
              <a:buNone/>
              <a:defRPr/>
            </a:pPr>
            <a:endParaRPr lang="cs-CZ" sz="1800" b="0" dirty="0" smtClean="0">
              <a:solidFill>
                <a:schemeClr val="tx1"/>
              </a:solidFill>
            </a:endParaRPr>
          </a:p>
          <a:p>
            <a:pPr marL="792000" lvl="2" indent="0">
              <a:lnSpc>
                <a:spcPct val="110000"/>
              </a:lnSpc>
              <a:spcBef>
                <a:spcPts val="0"/>
              </a:spcBef>
              <a:buNone/>
              <a:defRPr/>
            </a:pPr>
            <a:r>
              <a:rPr lang="cs-CZ" sz="1800" dirty="0">
                <a:cs typeface="Arial" charset="0"/>
              </a:rPr>
              <a:t>V</a:t>
            </a:r>
            <a:r>
              <a:rPr lang="cs-CZ" sz="1800" dirty="0" smtClean="0">
                <a:cs typeface="Arial" charset="0"/>
              </a:rPr>
              <a:t>ýzva č. 47 – </a:t>
            </a:r>
            <a:r>
              <a:rPr lang="cs-CZ" sz="1800" dirty="0"/>
              <a:t>projekty realizované na území správního obvodu obcí s rozšířenou působností, na jejichž území se </a:t>
            </a:r>
            <a:r>
              <a:rPr lang="cs-CZ" sz="1800" u="sng" dirty="0" smtClean="0"/>
              <a:t>nachází </a:t>
            </a:r>
            <a:r>
              <a:rPr lang="cs-CZ" sz="1800" u="sng" dirty="0"/>
              <a:t>sociálně vyloučená </a:t>
            </a:r>
            <a:r>
              <a:rPr lang="cs-CZ" sz="1800" u="sng" dirty="0" smtClean="0"/>
              <a:t>lokalita („SVL“). </a:t>
            </a:r>
            <a:r>
              <a:rPr lang="cs-CZ" sz="1800" dirty="0" smtClean="0"/>
              <a:t> </a:t>
            </a:r>
          </a:p>
          <a:p>
            <a:pPr marL="730250" lvl="2" indent="0">
              <a:lnSpc>
                <a:spcPct val="110000"/>
              </a:lnSpc>
              <a:spcBef>
                <a:spcPts val="0"/>
              </a:spcBef>
              <a:buNone/>
              <a:defRPr/>
            </a:pPr>
            <a:endParaRPr lang="cs-CZ" sz="1800" dirty="0" smtClean="0"/>
          </a:p>
          <a:p>
            <a:pPr marL="285750" lvl="1" indent="0">
              <a:lnSpc>
                <a:spcPct val="110000"/>
              </a:lnSpc>
              <a:spcBef>
                <a:spcPts val="0"/>
              </a:spcBef>
              <a:buNone/>
              <a:defRPr/>
            </a:pPr>
            <a:endParaRPr lang="cs-CZ" sz="1800" b="0" dirty="0">
              <a:solidFill>
                <a:schemeClr val="tx1"/>
              </a:solidFill>
              <a:cs typeface="Arial" charset="0"/>
            </a:endParaRPr>
          </a:p>
          <a:p>
            <a:pPr lvl="1" indent="-342900">
              <a:lnSpc>
                <a:spcPct val="110000"/>
              </a:lnSpc>
              <a:spcBef>
                <a:spcPts val="0"/>
              </a:spcBef>
              <a:buFont typeface="Arial" panose="020B0604020202020204" pitchFamily="34" charset="0"/>
              <a:buChar char="•"/>
              <a:defRPr/>
            </a:pPr>
            <a:r>
              <a:rPr lang="cs-CZ" sz="1800" dirty="0" smtClean="0"/>
              <a:t>Koordinovaný </a:t>
            </a:r>
            <a:r>
              <a:rPr lang="cs-CZ" sz="1800" b="1" dirty="0" smtClean="0">
                <a:solidFill>
                  <a:srgbClr val="00529C"/>
                </a:solidFill>
              </a:rPr>
              <a:t>přístup </a:t>
            </a:r>
            <a:r>
              <a:rPr lang="cs-CZ" sz="1800" b="1" dirty="0">
                <a:solidFill>
                  <a:srgbClr val="00529C"/>
                </a:solidFill>
              </a:rPr>
              <a:t>k sociálně vyloučeným </a:t>
            </a:r>
            <a:r>
              <a:rPr lang="cs-CZ" sz="1800" b="1" dirty="0" smtClean="0">
                <a:solidFill>
                  <a:srgbClr val="00529C"/>
                </a:solidFill>
              </a:rPr>
              <a:t>lokalitám (KPSVL)  - ve výzvě č. 47.</a:t>
            </a:r>
          </a:p>
          <a:p>
            <a:pPr marL="792000" lvl="2" indent="0">
              <a:lnSpc>
                <a:spcPct val="110000"/>
              </a:lnSpc>
              <a:spcBef>
                <a:spcPts val="0"/>
              </a:spcBef>
              <a:buNone/>
              <a:defRPr/>
            </a:pPr>
            <a:r>
              <a:rPr lang="cs-CZ" sz="1800" dirty="0" smtClean="0"/>
              <a:t>Seznam obcí, které mohou čerpat dotaci v rámci vyčleněné alokace pro KPSVL je uveden v příloze č. 2 Specifických pravidel pro žadatele a příjemce.</a:t>
            </a:r>
            <a:endParaRPr lang="cs-CZ" sz="1800" dirty="0"/>
          </a:p>
          <a:p>
            <a:endParaRPr lang="cs-CZ" dirty="0"/>
          </a:p>
        </p:txBody>
      </p:sp>
      <p:sp>
        <p:nvSpPr>
          <p:cNvPr id="3" name="Zástupný symbol pro zápatí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r>
              <a:rPr lang="cs-CZ" sz="1000" dirty="0" smtClean="0"/>
              <a:t>)“</a:t>
            </a:r>
            <a:endParaRPr lang="cs-CZ" sz="1000" dirty="0"/>
          </a:p>
        </p:txBody>
      </p:sp>
      <p:sp>
        <p:nvSpPr>
          <p:cNvPr id="4" name="Nadpis 3"/>
          <p:cNvSpPr>
            <a:spLocks noGrp="1"/>
          </p:cNvSpPr>
          <p:nvPr>
            <p:ph type="title"/>
          </p:nvPr>
        </p:nvSpPr>
        <p:spPr/>
        <p:txBody>
          <a:bodyPr/>
          <a:lstStyle/>
          <a:p>
            <a:pPr algn="ctr"/>
            <a:r>
              <a:rPr lang="cs-CZ" dirty="0"/>
              <a:t>Základní informace o </a:t>
            </a:r>
            <a:r>
              <a:rPr lang="cs-CZ" dirty="0" smtClean="0"/>
              <a:t>výzvách</a:t>
            </a:r>
            <a:endParaRPr lang="cs-CZ" dirty="0"/>
          </a:p>
        </p:txBody>
      </p:sp>
      <p:sp>
        <p:nvSpPr>
          <p:cNvPr id="6" name="Zástupný symbol pro číslo snímku 5"/>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26680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60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646374931"/>
              </p:ext>
            </p:extLst>
          </p:nvPr>
        </p:nvGraphicFramePr>
        <p:xfrm>
          <a:off x="457200" y="1084263"/>
          <a:ext cx="8504843" cy="5165667"/>
        </p:xfrm>
        <a:graphic>
          <a:graphicData uri="http://schemas.openxmlformats.org/drawingml/2006/table">
            <a:tbl>
              <a:tblPr firstRow="1" bandRow="1">
                <a:tableStyleId>{5C22544A-7EE6-4342-B048-85BDC9FD1C3A}</a:tableStyleId>
              </a:tblPr>
              <a:tblGrid>
                <a:gridCol w="3894936"/>
                <a:gridCol w="4609907"/>
              </a:tblGrid>
              <a:tr h="1009276">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základních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900172">
                <a:tc>
                  <a:txBody>
                    <a:bodyPr/>
                    <a:lstStyle/>
                    <a:p>
                      <a:r>
                        <a:rPr lang="cs-CZ" sz="1400" b="0" i="0" u="none" strike="noStrike" kern="1200" baseline="0" dirty="0" smtClean="0">
                          <a:solidFill>
                            <a:schemeClr val="dk1"/>
                          </a:solidFill>
                          <a:latin typeface="+mn-lt"/>
                          <a:ea typeface="+mn-ea"/>
                          <a:cs typeface="+mn-cs"/>
                        </a:rPr>
                        <a:t>Výstupy z projektu budou sloužit také k mimoškolním zájmovým aktivitám dětí a mládeže.</a:t>
                      </a:r>
                      <a:endParaRPr lang="cs-CZ" sz="1400" b="0" i="0" u="none" strike="noStrike" kern="1200" baseline="0" noProof="0" dirty="0">
                        <a:solidFill>
                          <a:schemeClr val="dk1"/>
                        </a:solidFill>
                        <a:latin typeface="+mn-lt"/>
                        <a:ea typeface="+mn-ea"/>
                        <a:cs typeface="+mn-cs"/>
                      </a:endParaRPr>
                    </a:p>
                  </a:txBody>
                  <a:tcPr/>
                </a:tc>
                <a:tc>
                  <a:txBody>
                    <a:bodyPr/>
                    <a:lstStyle/>
                    <a:p>
                      <a:r>
                        <a:rPr lang="cs-CZ" sz="1400" b="0" i="0" u="none" strike="noStrike" kern="1200" baseline="0" dirty="0" smtClean="0">
                          <a:solidFill>
                            <a:schemeClr val="dk1"/>
                          </a:solidFill>
                          <a:latin typeface="+mn-lt"/>
                          <a:ea typeface="+mn-ea"/>
                          <a:cs typeface="+mn-cs"/>
                        </a:rPr>
                        <a:t>5 bodů – Výstupy z projektu budou sloužit i k mimoškolním zájmovým aktivitám.</a:t>
                      </a:r>
                    </a:p>
                    <a:p>
                      <a:r>
                        <a:rPr lang="cs-CZ" sz="1400" b="0" i="0" u="none" strike="noStrike" kern="1200" baseline="0" dirty="0" smtClean="0">
                          <a:solidFill>
                            <a:schemeClr val="dk1"/>
                          </a:solidFill>
                          <a:latin typeface="+mn-lt"/>
                          <a:ea typeface="+mn-ea"/>
                          <a:cs typeface="+mn-cs"/>
                        </a:rPr>
                        <a:t> </a:t>
                      </a:r>
                    </a:p>
                    <a:p>
                      <a:r>
                        <a:rPr lang="cs-CZ" sz="1400" b="0" i="0" u="none" strike="noStrike" kern="1200" baseline="0" dirty="0" smtClean="0">
                          <a:solidFill>
                            <a:schemeClr val="dk1"/>
                          </a:solidFill>
                          <a:latin typeface="+mn-lt"/>
                          <a:ea typeface="+mn-ea"/>
                          <a:cs typeface="+mn-cs"/>
                        </a:rPr>
                        <a:t>0 bodů – Výstupy z projektu nebudou sloužit dalším mimoškolním zájmovým aktivitám.</a:t>
                      </a:r>
                    </a:p>
                    <a:p>
                      <a:endParaRPr lang="cs-CZ" sz="1400" b="0" i="0" u="none" strike="noStrike" kern="1200" baseline="0" noProof="0" dirty="0" smtClean="0">
                        <a:solidFill>
                          <a:schemeClr val="dk1"/>
                        </a:solidFill>
                        <a:latin typeface="+mn-lt"/>
                        <a:ea typeface="+mn-ea"/>
                        <a:cs typeface="+mn-cs"/>
                      </a:endParaRPr>
                    </a:p>
                    <a:p>
                      <a:r>
                        <a:rPr lang="cs-CZ" sz="1400" b="0" i="1" u="none" strike="noStrike" kern="1200" baseline="0" noProof="0" dirty="0" smtClean="0">
                          <a:solidFill>
                            <a:schemeClr val="dk1"/>
                          </a:solidFill>
                          <a:latin typeface="+mn-lt"/>
                          <a:ea typeface="+mn-ea"/>
                          <a:cs typeface="+mn-cs"/>
                        </a:rPr>
                        <a:t>Pozn. kritérium bude hodnoceno kladně, pokud bude některý z výstupů projektu sloužit k mimoškolním zájmovým aktivitám během školního roku alespoň 1 x týdně.</a:t>
                      </a:r>
                      <a:endParaRPr lang="cs-CZ" sz="1400" b="0" i="1" u="none" strike="noStrike" kern="1200" baseline="0" noProof="0" dirty="0">
                        <a:solidFill>
                          <a:schemeClr val="dk1"/>
                        </a:solidFill>
                        <a:latin typeface="+mn-lt"/>
                        <a:ea typeface="+mn-ea"/>
                        <a:cs typeface="+mn-cs"/>
                      </a:endParaRPr>
                    </a:p>
                  </a:txBody>
                  <a:tcPr/>
                </a:tc>
              </a:tr>
              <a:tr h="2144711">
                <a:tc>
                  <a:txBody>
                    <a:bodyPr/>
                    <a:lstStyle/>
                    <a:p>
                      <a:r>
                        <a:rPr lang="cs-CZ" altLang="ja-JP" sz="1400" b="0" i="0" u="none" strike="noStrike" kern="1200" baseline="0" noProof="0" dirty="0" smtClean="0">
                          <a:solidFill>
                            <a:schemeClr val="dk1"/>
                          </a:solidFill>
                          <a:latin typeface="+mn-lt"/>
                          <a:ea typeface="+mn-ea"/>
                          <a:cs typeface="+mn-cs"/>
                        </a:rPr>
                        <a:t>V projektu jsou uvedena hlavní rizika v realizační fázi i ve fázi udržitelnosti a způsoby jejich eliminace.</a:t>
                      </a:r>
                      <a:endParaRPr lang="cs-CZ" sz="1400" noProof="0" dirty="0"/>
                    </a:p>
                  </a:txBody>
                  <a:tcPr/>
                </a:tc>
                <a:tc>
                  <a:txBody>
                    <a:bodyPr/>
                    <a:lstStyle/>
                    <a:p>
                      <a:pPr rtl="0"/>
                      <a:r>
                        <a:rPr lang="cs-CZ" sz="1400" b="0" i="0" u="none" strike="noStrike" kern="1200" baseline="0" noProof="0" dirty="0" smtClean="0">
                          <a:solidFill>
                            <a:schemeClr val="dk1"/>
                          </a:solidFill>
                          <a:latin typeface="+mn-lt"/>
                          <a:ea typeface="+mn-ea"/>
                          <a:cs typeface="+mn-cs"/>
                        </a:rPr>
                        <a:t>5 bodů - V projektu jsou uvedena hlavní rizika v realizační fázi i ve fázi udržitelnosti a způsoby jejich eliminace. </a:t>
                      </a:r>
                    </a:p>
                    <a:p>
                      <a:pPr rtl="0"/>
                      <a:endParaRPr lang="cs-CZ" sz="1400" b="0" i="0" u="none" strike="noStrike" kern="1200" baseline="0" noProof="0" dirty="0" smtClean="0">
                        <a:solidFill>
                          <a:schemeClr val="dk1"/>
                        </a:solidFill>
                        <a:latin typeface="+mn-lt"/>
                        <a:ea typeface="+mn-ea"/>
                        <a:cs typeface="+mn-cs"/>
                      </a:endParaRPr>
                    </a:p>
                    <a:p>
                      <a:pPr rtl="0"/>
                      <a:r>
                        <a:rPr lang="cs-CZ" sz="1400" b="0" i="0" u="none" strike="noStrike" kern="1200" baseline="0" noProof="0" dirty="0" smtClean="0">
                          <a:solidFill>
                            <a:schemeClr val="dk1"/>
                          </a:solidFill>
                          <a:latin typeface="+mn-lt"/>
                          <a:ea typeface="+mn-ea"/>
                          <a:cs typeface="+mn-cs"/>
                        </a:rPr>
                        <a:t>3 body - V projektu jsou částečně uvedena hlavní rizika v realizační fázi i ve fázi udržitelnosti a způsoby jejich eliminace. </a:t>
                      </a:r>
                    </a:p>
                    <a:p>
                      <a:pPr rtl="0"/>
                      <a:endParaRPr lang="cs-CZ" sz="1400" b="0" i="0" u="none" strike="noStrike" kern="1200" baseline="0" noProof="0" dirty="0" smtClean="0">
                        <a:solidFill>
                          <a:schemeClr val="dk1"/>
                        </a:solidFill>
                        <a:latin typeface="+mn-lt"/>
                        <a:ea typeface="+mn-ea"/>
                        <a:cs typeface="+mn-cs"/>
                      </a:endParaRPr>
                    </a:p>
                    <a:p>
                      <a:pPr rtl="0"/>
                      <a:r>
                        <a:rPr lang="cs-CZ" altLang="ja-JP" sz="1400" b="0" i="0" u="none" strike="noStrike" kern="1200" baseline="0" noProof="0" dirty="0" smtClean="0">
                          <a:solidFill>
                            <a:schemeClr val="dk1"/>
                          </a:solidFill>
                          <a:latin typeface="+mn-lt"/>
                          <a:ea typeface="+mn-ea"/>
                          <a:cs typeface="+mn-cs"/>
                        </a:rPr>
                        <a:t>0 bodů - V projektu nejsou uvedena hlavní rizika v realizační fázi i ve fázi udržitelnosti a způsoby jejich eliminace.</a:t>
                      </a:r>
                      <a:endParaRPr lang="cs-CZ" sz="1400" noProof="0" dirty="0"/>
                    </a:p>
                  </a:txBody>
                  <a:tcPr/>
                </a:tc>
              </a:tr>
            </a:tbl>
          </a:graphicData>
        </a:graphic>
      </p:graphicFrame>
    </p:spTree>
    <p:extLst>
      <p:ext uri="{BB962C8B-B14F-4D97-AF65-F5344CB8AC3E}">
        <p14:creationId xmlns:p14="http://schemas.microsoft.com/office/powerpoint/2010/main" val="3962312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61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3971156530"/>
              </p:ext>
            </p:extLst>
          </p:nvPr>
        </p:nvGraphicFramePr>
        <p:xfrm>
          <a:off x="985838" y="1306512"/>
          <a:ext cx="7700962" cy="3715863"/>
        </p:xfrm>
        <a:graphic>
          <a:graphicData uri="http://schemas.openxmlformats.org/drawingml/2006/table">
            <a:tbl>
              <a:tblPr firstRow="1" bandRow="1">
                <a:tableStyleId>{5C22544A-7EE6-4342-B048-85BDC9FD1C3A}</a:tableStyleId>
              </a:tblPr>
              <a:tblGrid>
                <a:gridCol w="3526785"/>
                <a:gridCol w="4174177"/>
              </a:tblGrid>
              <a:tr h="1061675">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základních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459804">
                <a:tc>
                  <a:txBody>
                    <a:bodyPr/>
                    <a:lstStyle/>
                    <a:p>
                      <a:r>
                        <a:rPr lang="cs-CZ" altLang="ja-JP" sz="1400" b="0" i="0" u="none" strike="noStrike" kern="1200" baseline="0" noProof="0" dirty="0" smtClean="0">
                          <a:solidFill>
                            <a:schemeClr val="dk1"/>
                          </a:solidFill>
                          <a:latin typeface="+mn-lt"/>
                          <a:ea typeface="+mn-ea"/>
                          <a:cs typeface="+mn-cs"/>
                        </a:rPr>
                        <a:t>Harmonogram realizace projektu je reálný a proveditelný.</a:t>
                      </a:r>
                      <a:endParaRPr lang="cs-CZ" sz="1400" noProof="0" dirty="0"/>
                    </a:p>
                  </a:txBody>
                  <a:tcPr/>
                </a:tc>
                <a:tc>
                  <a:txBody>
                    <a:bodyPr/>
                    <a:lstStyle/>
                    <a:p>
                      <a:pPr rtl="0"/>
                      <a:r>
                        <a:rPr lang="cs-CZ" sz="1400" b="0" i="0" u="none" strike="noStrike" kern="1200" baseline="0" noProof="0" dirty="0" smtClean="0">
                          <a:solidFill>
                            <a:schemeClr val="dk1"/>
                          </a:solidFill>
                          <a:latin typeface="+mn-lt"/>
                          <a:ea typeface="+mn-ea"/>
                          <a:cs typeface="+mn-cs"/>
                        </a:rPr>
                        <a:t>10 bodů – Harmonogram realizace projektu je reálný a proveditelný </a:t>
                      </a:r>
                    </a:p>
                    <a:p>
                      <a:pPr rtl="0"/>
                      <a:endParaRPr lang="cs-CZ" sz="1400" b="0" i="0" u="none" strike="noStrike" kern="1200" baseline="0" noProof="0" dirty="0" smtClean="0">
                        <a:solidFill>
                          <a:schemeClr val="dk1"/>
                        </a:solidFill>
                        <a:latin typeface="+mn-lt"/>
                        <a:ea typeface="+mn-ea"/>
                        <a:cs typeface="+mn-cs"/>
                      </a:endParaRPr>
                    </a:p>
                    <a:p>
                      <a:pPr rtl="0"/>
                      <a:r>
                        <a:rPr lang="cs-CZ" altLang="ja-JP" sz="1400" b="0" i="0" u="none" strike="noStrike" kern="1200" baseline="0" noProof="0" dirty="0" smtClean="0">
                          <a:solidFill>
                            <a:schemeClr val="dk1"/>
                          </a:solidFill>
                          <a:latin typeface="+mn-lt"/>
                          <a:ea typeface="+mn-ea"/>
                          <a:cs typeface="+mn-cs"/>
                        </a:rPr>
                        <a:t>0 bodů - Harmonogram realizace projektu není reálný a proveditelný. </a:t>
                      </a:r>
                      <a:endParaRPr lang="cs-CZ" sz="1400" noProof="0" dirty="0"/>
                    </a:p>
                  </a:txBody>
                  <a:tcPr/>
                </a:tc>
              </a:tr>
              <a:tr h="1194384">
                <a:tc>
                  <a:txBody>
                    <a:bodyPr/>
                    <a:lstStyle/>
                    <a:p>
                      <a:r>
                        <a:rPr lang="cs-CZ" altLang="ja-JP" sz="1400" b="0" i="0" u="none" strike="noStrike" kern="1200" baseline="0" noProof="0" dirty="0" smtClean="0">
                          <a:solidFill>
                            <a:schemeClr val="dk1"/>
                          </a:solidFill>
                          <a:latin typeface="+mn-lt"/>
                          <a:ea typeface="+mn-ea"/>
                          <a:cs typeface="+mn-cs"/>
                        </a:rPr>
                        <a:t>Součástí projektu jsou úpravy venkovního prostranství (zeleň). </a:t>
                      </a:r>
                      <a:endParaRPr lang="cs-CZ" sz="1400" noProof="0" dirty="0"/>
                    </a:p>
                  </a:txBody>
                  <a:tcPr/>
                </a:tc>
                <a:tc>
                  <a:txBody>
                    <a:bodyPr/>
                    <a:lstStyle/>
                    <a:p>
                      <a:pPr rtl="0"/>
                      <a:r>
                        <a:rPr lang="cs-CZ" sz="1400" b="0" i="0" u="none" strike="noStrike" kern="1200" baseline="0" noProof="0" dirty="0" smtClean="0">
                          <a:solidFill>
                            <a:schemeClr val="dk1"/>
                          </a:solidFill>
                          <a:latin typeface="+mn-lt"/>
                          <a:ea typeface="+mn-ea"/>
                          <a:cs typeface="+mn-cs"/>
                        </a:rPr>
                        <a:t>3 body - Součástí projektu jsou úpravy venkovního prostranství.</a:t>
                      </a:r>
                    </a:p>
                    <a:p>
                      <a:pPr rtl="0"/>
                      <a:r>
                        <a:rPr lang="cs-CZ" sz="1400" b="0" i="0" u="none" strike="noStrike" kern="1200" baseline="0" noProof="0" dirty="0" smtClean="0">
                          <a:solidFill>
                            <a:schemeClr val="dk1"/>
                          </a:solidFill>
                          <a:latin typeface="+mn-lt"/>
                          <a:ea typeface="+mn-ea"/>
                          <a:cs typeface="+mn-cs"/>
                        </a:rPr>
                        <a:t> </a:t>
                      </a:r>
                    </a:p>
                    <a:p>
                      <a:pPr rtl="0"/>
                      <a:r>
                        <a:rPr lang="cs-CZ" altLang="ja-JP" sz="1400" b="0" i="0" u="none" strike="noStrike" kern="1200" baseline="0" noProof="0" dirty="0" smtClean="0">
                          <a:solidFill>
                            <a:schemeClr val="dk1"/>
                          </a:solidFill>
                          <a:latin typeface="+mn-lt"/>
                          <a:ea typeface="+mn-ea"/>
                          <a:cs typeface="+mn-cs"/>
                        </a:rPr>
                        <a:t>0 bodů - Součástí projektu nejsou úpravy venkovního prostranství. </a:t>
                      </a:r>
                      <a:endParaRPr lang="cs-CZ" sz="1400" noProof="0" dirty="0"/>
                    </a:p>
                  </a:txBody>
                  <a:tcPr/>
                </a:tc>
              </a:tr>
            </a:tbl>
          </a:graphicData>
        </a:graphic>
      </p:graphicFrame>
    </p:spTree>
    <p:extLst>
      <p:ext uri="{BB962C8B-B14F-4D97-AF65-F5344CB8AC3E}">
        <p14:creationId xmlns:p14="http://schemas.microsoft.com/office/powerpoint/2010/main" val="32474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27451" y="786383"/>
            <a:ext cx="7838640" cy="4754608"/>
          </a:xfrm>
        </p:spPr>
        <p:txBody>
          <a:bodyPr>
            <a:normAutofit/>
          </a:bodyPr>
          <a:lstStyle/>
          <a:p>
            <a:r>
              <a:rPr lang="cs-CZ" sz="4000" b="0" dirty="0"/>
              <a:t>Děkuji za </a:t>
            </a:r>
            <a:r>
              <a:rPr lang="cs-CZ" sz="4000" b="0" dirty="0" smtClean="0"/>
              <a:t>pozornost</a:t>
            </a:r>
            <a:r>
              <a:rPr lang="cs-CZ" sz="2800" b="0" dirty="0"/>
              <a:t/>
            </a:r>
            <a:br>
              <a:rPr lang="cs-CZ" sz="2800" b="0" dirty="0"/>
            </a:br>
            <a:r>
              <a:rPr lang="cs-CZ" sz="2800" b="0" dirty="0"/>
              <a:t/>
            </a:r>
            <a:br>
              <a:rPr lang="cs-CZ" sz="2800" b="0" dirty="0"/>
            </a:br>
            <a:r>
              <a:rPr lang="cs-CZ" sz="2000" b="0" i="1" dirty="0">
                <a:ea typeface="Myriad Pro"/>
                <a:cs typeface="Myriad Pro"/>
              </a:rPr>
              <a:t>Ing. Markéta Kupcová - Specialista pro absorpční kapacitu</a:t>
            </a:r>
            <a:br>
              <a:rPr lang="cs-CZ" sz="2000" b="0" i="1" dirty="0">
                <a:ea typeface="Myriad Pro"/>
                <a:cs typeface="Myriad Pro"/>
              </a:rPr>
            </a:br>
            <a:r>
              <a:rPr lang="cs-CZ" sz="2000" b="0" i="1" dirty="0">
                <a:ea typeface="Myriad Pro"/>
                <a:cs typeface="Myriad Pro"/>
              </a:rPr>
              <a:t>tel.: : 735 157 810, marketa.kupcova@crr.cz</a:t>
            </a:r>
            <a:r>
              <a:rPr lang="cs-CZ" sz="2000" b="0" dirty="0" smtClean="0"/>
              <a:t/>
            </a:r>
            <a:br>
              <a:rPr lang="cs-CZ" sz="2000" b="0" dirty="0" smtClean="0"/>
            </a:br>
            <a:endParaRPr lang="cs-CZ" sz="2000" b="0" dirty="0"/>
          </a:p>
        </p:txBody>
      </p:sp>
      <p:sp>
        <p:nvSpPr>
          <p:cNvPr id="3" name="Zástupný symbol pro zápatí 2"/>
          <p:cNvSpPr>
            <a:spLocks noGrp="1"/>
          </p:cNvSpPr>
          <p:nvPr>
            <p:ph type="ftr" sz="quarter" idx="11"/>
          </p:nvPr>
        </p:nvSpPr>
        <p:spPr/>
        <p:txBody>
          <a:bodyPr/>
          <a:lstStyle/>
          <a:p>
            <a:endParaRPr lang="cs-CZ" dirty="0"/>
          </a:p>
          <a:p>
            <a:pPr lvl="0"/>
            <a:r>
              <a:rPr lang="cs-CZ" sz="1000" dirty="0" smtClean="0"/>
              <a:t>Výzva</a:t>
            </a:r>
            <a:r>
              <a:rPr lang="en-US" sz="1000" dirty="0" smtClean="0"/>
              <a:t> </a:t>
            </a:r>
            <a:r>
              <a:rPr lang="en-US" sz="1000" dirty="0"/>
              <a:t>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Zástupný symbol pro číslo snímku 3"/>
          <p:cNvSpPr>
            <a:spLocks noGrp="1"/>
          </p:cNvSpPr>
          <p:nvPr>
            <p:ph type="sldNum" sz="quarter" idx="12"/>
          </p:nvPr>
        </p:nvSpPr>
        <p:spPr/>
        <p:txBody>
          <a:bodyPr/>
          <a:lstStyle/>
          <a:p>
            <a:fld id="{4000C4B2-41BC-D741-8B94-B76DB6967C01}" type="slidenum">
              <a:rPr lang="en-US" smtClean="0"/>
              <a:pPr/>
              <a:t>62</a:t>
            </a:fld>
            <a:endParaRPr lang="en-US" dirty="0"/>
          </a:p>
        </p:txBody>
      </p:sp>
      <p:sp>
        <p:nvSpPr>
          <p:cNvPr id="6" name="Obdélník 5"/>
          <p:cNvSpPr/>
          <p:nvPr/>
        </p:nvSpPr>
        <p:spPr>
          <a:xfrm>
            <a:off x="1136339" y="2359151"/>
            <a:ext cx="5703371" cy="338554"/>
          </a:xfrm>
          <a:prstGeom prst="rect">
            <a:avLst/>
          </a:prstGeom>
        </p:spPr>
        <p:txBody>
          <a:bodyPr wrap="square">
            <a:spAutoFit/>
          </a:bodyPr>
          <a:lstStyle/>
          <a:p>
            <a:endParaRPr lang="cs-CZ" sz="1600" dirty="0">
              <a:solidFill>
                <a:schemeClr val="bg1"/>
              </a:solidFill>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782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82712"/>
            <a:ext cx="8425631" cy="4926607"/>
          </a:xfrm>
          <a:noFill/>
        </p:spPr>
        <p:txBody>
          <a:bodyPr rtlCol="0">
            <a:noAutofit/>
          </a:bodyPr>
          <a:lstStyle/>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a:solidFill>
                  <a:srgbClr val="0070C0"/>
                </a:solidFill>
                <a:latin typeface="Myriad Pro"/>
              </a:rPr>
              <a:t>SPECIFICKÝ CÍL 2.4: </a:t>
            </a:r>
            <a:r>
              <a:rPr lang="cs-CZ" sz="2400" b="1" dirty="0" smtClean="0">
                <a:solidFill>
                  <a:srgbClr val="0070C0"/>
                </a:solidFill>
                <a:latin typeface="Myriad Pro"/>
              </a:rPr>
              <a:t>Zvýšení </a:t>
            </a:r>
            <a:r>
              <a:rPr lang="cs-CZ" sz="2400" b="1" dirty="0">
                <a:solidFill>
                  <a:srgbClr val="0070C0"/>
                </a:solidFill>
                <a:latin typeface="Myriad Pro"/>
              </a:rPr>
              <a:t>kvality a dostupnosti infrastruktury pro vzdělávání a celoživotní učení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7384"/>
            <a:ext cx="9056286" cy="6925073"/>
          </a:xfrm>
          <a:prstGeom prst="rect">
            <a:avLst/>
          </a:prstGeom>
        </p:spPr>
      </p:pic>
    </p:spTree>
    <p:extLst>
      <p:ext uri="{BB962C8B-B14F-4D97-AF65-F5344CB8AC3E}">
        <p14:creationId xmlns:p14="http://schemas.microsoft.com/office/powerpoint/2010/main" val="257372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Autofit/>
          </a:bodyPr>
          <a:lstStyle/>
          <a:p>
            <a:pPr marL="706438" lvl="2" indent="-342900">
              <a:buFont typeface="+mj-lt"/>
              <a:buAutoNum type="alphaLcParenR"/>
            </a:pPr>
            <a:endParaRPr lang="cs-CZ" sz="1500" dirty="0" smtClean="0"/>
          </a:p>
          <a:p>
            <a:pPr marL="706438" lvl="2" indent="-342900">
              <a:buFont typeface="+mj-lt"/>
              <a:buAutoNum type="alphaLcParenR"/>
            </a:pPr>
            <a:endParaRPr lang="cs-CZ" sz="1500" dirty="0" smtClean="0"/>
          </a:p>
          <a:p>
            <a:pPr marL="363538" lvl="2" indent="0">
              <a:buNone/>
            </a:pPr>
            <a:endParaRPr lang="cs-CZ" sz="1500" dirty="0" smtClean="0"/>
          </a:p>
        </p:txBody>
      </p:sp>
      <p:sp>
        <p:nvSpPr>
          <p:cNvPr id="3" name="Footer Placeholder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Title 3"/>
          <p:cNvSpPr>
            <a:spLocks noGrp="1"/>
          </p:cNvSpPr>
          <p:nvPr>
            <p:ph type="title"/>
          </p:nvPr>
        </p:nvSpPr>
        <p:spPr/>
        <p:txBody>
          <a:bodyPr>
            <a:normAutofit/>
          </a:bodyPr>
          <a:lstStyle/>
          <a:p>
            <a:pPr algn="ctr"/>
            <a:r>
              <a:rPr lang="cs-CZ" dirty="0" smtClean="0">
                <a:latin typeface="+mn-lt"/>
                <a:ea typeface="+mn-ea"/>
                <a:cs typeface="+mn-cs"/>
              </a:rPr>
              <a:t>Oprávnění žadatelé</a:t>
            </a:r>
            <a:endParaRPr lang="cs-CZ" dirty="0">
              <a:latin typeface="+mn-lt"/>
              <a:ea typeface="+mn-ea"/>
              <a:cs typeface="+mn-cs"/>
            </a:endParaRPr>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8</a:t>
            </a:fld>
            <a:endParaRPr lang="en-US" dirty="0"/>
          </a:p>
        </p:txBody>
      </p:sp>
      <p:sp>
        <p:nvSpPr>
          <p:cNvPr id="9" name="TextovéPole 8"/>
          <p:cNvSpPr txBox="1"/>
          <p:nvPr/>
        </p:nvSpPr>
        <p:spPr>
          <a:xfrm>
            <a:off x="457200" y="4729655"/>
            <a:ext cx="8229600" cy="730969"/>
          </a:xfrm>
          <a:prstGeom prst="rect">
            <a:avLst/>
          </a:prstGeom>
          <a:noFill/>
        </p:spPr>
        <p:txBody>
          <a:bodyPr wrap="square" rtlCol="0">
            <a:spAutoFit/>
          </a:bodyPr>
          <a:lstStyle/>
          <a:p>
            <a:pPr algn="just">
              <a:spcAft>
                <a:spcPts val="600"/>
              </a:spcAft>
            </a:pPr>
            <a:endParaRPr lang="cs-CZ" sz="1850" dirty="0" smtClean="0"/>
          </a:p>
          <a:p>
            <a:endParaRPr lang="cs-CZ" dirty="0"/>
          </a:p>
        </p:txBody>
      </p:sp>
      <p:sp>
        <p:nvSpPr>
          <p:cNvPr id="6" name="Obdélník 5"/>
          <p:cNvSpPr/>
          <p:nvPr/>
        </p:nvSpPr>
        <p:spPr>
          <a:xfrm>
            <a:off x="457200" y="1306874"/>
            <a:ext cx="8277329" cy="4385816"/>
          </a:xfrm>
          <a:prstGeom prst="rect">
            <a:avLst/>
          </a:prstGeom>
        </p:spPr>
        <p:txBody>
          <a:bodyPr wrap="square">
            <a:spAutoFit/>
          </a:bodyPr>
          <a:lstStyle/>
          <a:p>
            <a:pPr marL="285750" indent="-285750" algn="just">
              <a:spcBef>
                <a:spcPts val="600"/>
              </a:spcBef>
              <a:buFont typeface="Arial" panose="020B0604020202020204" pitchFamily="34" charset="0"/>
              <a:buChar char="•"/>
              <a:defRPr/>
            </a:pPr>
            <a:r>
              <a:rPr lang="cs-CZ" dirty="0"/>
              <a:t>školy a školská zařízení v oblasti základního vzdělávání</a:t>
            </a:r>
          </a:p>
          <a:p>
            <a:pPr marL="285750" indent="-285750" algn="just">
              <a:spcBef>
                <a:spcPts val="600"/>
              </a:spcBef>
              <a:buFont typeface="Arial" panose="020B0604020202020204" pitchFamily="34" charset="0"/>
              <a:buChar char="•"/>
              <a:defRPr/>
            </a:pPr>
            <a:r>
              <a:rPr lang="cs-CZ" dirty="0"/>
              <a:t>kraje; organizace zřizované nebo zakládané kraji</a:t>
            </a:r>
          </a:p>
          <a:p>
            <a:pPr marL="285750" indent="-285750" algn="just">
              <a:spcBef>
                <a:spcPts val="600"/>
              </a:spcBef>
              <a:buFont typeface="Arial" panose="020B0604020202020204" pitchFamily="34" charset="0"/>
              <a:buChar char="•"/>
              <a:defRPr/>
            </a:pPr>
            <a:r>
              <a:rPr lang="cs-CZ" dirty="0"/>
              <a:t>obce; organizace zřizované nebo zakládané obcemi</a:t>
            </a:r>
          </a:p>
          <a:p>
            <a:pPr marL="285750" indent="-285750" algn="just">
              <a:spcBef>
                <a:spcPts val="600"/>
              </a:spcBef>
              <a:buFont typeface="Arial" panose="020B0604020202020204" pitchFamily="34" charset="0"/>
              <a:buChar char="•"/>
              <a:defRPr/>
            </a:pPr>
            <a:r>
              <a:rPr lang="cs-CZ" dirty="0"/>
              <a:t>nestátní neziskové organizace</a:t>
            </a:r>
          </a:p>
          <a:p>
            <a:pPr marL="285750" indent="-285750" algn="just">
              <a:spcBef>
                <a:spcPts val="600"/>
              </a:spcBef>
              <a:buFont typeface="Arial" panose="020B0604020202020204" pitchFamily="34" charset="0"/>
              <a:buChar char="•"/>
              <a:defRPr/>
            </a:pPr>
            <a:r>
              <a:rPr lang="cs-CZ" dirty="0"/>
              <a:t>církve; církevní organizace</a:t>
            </a:r>
          </a:p>
          <a:p>
            <a:pPr marL="285750" indent="-285750" algn="just">
              <a:spcBef>
                <a:spcPts val="600"/>
              </a:spcBef>
              <a:buFont typeface="Arial" panose="020B0604020202020204" pitchFamily="34" charset="0"/>
              <a:buChar char="•"/>
              <a:defRPr/>
            </a:pPr>
            <a:r>
              <a:rPr lang="cs-CZ" dirty="0"/>
              <a:t>organizační složky státu</a:t>
            </a:r>
          </a:p>
          <a:p>
            <a:pPr marL="285750" indent="-285750" algn="just">
              <a:spcBef>
                <a:spcPts val="600"/>
              </a:spcBef>
              <a:buFont typeface="Arial" panose="020B0604020202020204" pitchFamily="34" charset="0"/>
              <a:buChar char="•"/>
              <a:defRPr/>
            </a:pPr>
            <a:r>
              <a:rPr lang="cs-CZ" dirty="0"/>
              <a:t>příspěvkové organizace organizačních složek státu</a:t>
            </a:r>
          </a:p>
          <a:p>
            <a:pPr marL="285750" indent="-285750" algn="just">
              <a:spcBef>
                <a:spcPts val="600"/>
              </a:spcBef>
              <a:buFont typeface="Arial" panose="020B0604020202020204" pitchFamily="34" charset="0"/>
              <a:buChar char="•"/>
              <a:defRPr/>
            </a:pPr>
            <a:r>
              <a:rPr lang="cs-CZ" dirty="0"/>
              <a:t>další subjekty podílející se na realizaci vzdělávacích aktivit (subjekty s volnou živností č. 72 „mimoškolní výchova a vzdělávání, pořádání kurzů, školení, včetně lektorské činnosti“ a vysoké školy)</a:t>
            </a:r>
          </a:p>
          <a:p>
            <a:pPr algn="just">
              <a:spcBef>
                <a:spcPts val="600"/>
              </a:spcBef>
              <a:defRPr/>
            </a:pPr>
            <a:endParaRPr lang="cs-CZ" dirty="0" smtClean="0"/>
          </a:p>
          <a:p>
            <a:pPr algn="just">
              <a:spcBef>
                <a:spcPts val="600"/>
              </a:spcBef>
              <a:defRPr/>
            </a:pPr>
            <a:r>
              <a:rPr lang="cs-CZ" dirty="0" smtClean="0"/>
              <a:t>NNO</a:t>
            </a:r>
            <a:r>
              <a:rPr lang="cs-CZ" dirty="0"/>
              <a:t>, církve a církevní organizace </a:t>
            </a:r>
            <a:r>
              <a:rPr lang="cs-CZ" b="1" dirty="0"/>
              <a:t>musí vykonávat činnost v oblasti školství</a:t>
            </a:r>
            <a:r>
              <a:rPr lang="cs-CZ" dirty="0"/>
              <a:t>; hlavním účelem jejich činností není </a:t>
            </a:r>
            <a:r>
              <a:rPr lang="cs-CZ" dirty="0" smtClean="0"/>
              <a:t>zisk.</a:t>
            </a:r>
            <a:endParaRPr lang="cs-CZ"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0637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Autofit/>
          </a:bodyPr>
          <a:lstStyle/>
          <a:p>
            <a:pPr marL="706438" lvl="2" indent="-342900">
              <a:buFont typeface="+mj-lt"/>
              <a:buAutoNum type="alphaLcParenR"/>
            </a:pPr>
            <a:endParaRPr lang="cs-CZ" sz="1500" dirty="0" smtClean="0"/>
          </a:p>
          <a:p>
            <a:pPr marL="706438" lvl="2" indent="-342900">
              <a:buFont typeface="+mj-lt"/>
              <a:buAutoNum type="alphaLcParenR"/>
            </a:pPr>
            <a:endParaRPr lang="cs-CZ" sz="1500" dirty="0" smtClean="0"/>
          </a:p>
          <a:p>
            <a:pPr marL="363538" lvl="2" indent="0">
              <a:buNone/>
            </a:pPr>
            <a:endParaRPr lang="cs-CZ" sz="1500" dirty="0" smtClean="0"/>
          </a:p>
        </p:txBody>
      </p:sp>
      <p:sp>
        <p:nvSpPr>
          <p:cNvPr id="3" name="Footer Placeholder 2"/>
          <p:cNvSpPr>
            <a:spLocks noGrp="1"/>
          </p:cNvSpPr>
          <p:nvPr>
            <p:ph type="ftr" sz="quarter" idx="11"/>
          </p:nvPr>
        </p:nvSpPr>
        <p:spPr/>
        <p:txBody>
          <a:bodyPr/>
          <a:lstStyle/>
          <a:p>
            <a:pPr lvl="0"/>
            <a:r>
              <a:rPr lang="cs-CZ" sz="1000" dirty="0"/>
              <a:t>Výzva</a:t>
            </a:r>
            <a:r>
              <a:rPr lang="en-US" sz="1000" dirty="0"/>
              <a:t> č. </a:t>
            </a:r>
            <a:r>
              <a:rPr lang="cs-CZ" sz="1000" dirty="0"/>
              <a:t>46</a:t>
            </a:r>
            <a:r>
              <a:rPr lang="en-US" sz="1000" dirty="0"/>
              <a:t> </a:t>
            </a:r>
            <a:r>
              <a:rPr lang="cs-CZ" sz="1000" dirty="0"/>
              <a:t>„Infrastruktura základních škol“</a:t>
            </a:r>
          </a:p>
          <a:p>
            <a:pPr lvl="0"/>
            <a:r>
              <a:rPr lang="cs-CZ" sz="1000" dirty="0"/>
              <a:t>Výzva č. 47 „Infrastruktura základních škol (SVL)“</a:t>
            </a:r>
          </a:p>
        </p:txBody>
      </p:sp>
      <p:sp>
        <p:nvSpPr>
          <p:cNvPr id="4" name="Title 3"/>
          <p:cNvSpPr>
            <a:spLocks noGrp="1"/>
          </p:cNvSpPr>
          <p:nvPr>
            <p:ph type="title"/>
          </p:nvPr>
        </p:nvSpPr>
        <p:spPr/>
        <p:txBody>
          <a:bodyPr>
            <a:normAutofit/>
          </a:bodyPr>
          <a:lstStyle/>
          <a:p>
            <a:pPr algn="ctr"/>
            <a:r>
              <a:rPr lang="cs-CZ" dirty="0" smtClean="0">
                <a:latin typeface="+mn-lt"/>
                <a:ea typeface="+mn-ea"/>
                <a:cs typeface="+mn-cs"/>
              </a:rPr>
              <a:t>Struktura financování</a:t>
            </a:r>
            <a:endParaRPr lang="cs-CZ" dirty="0">
              <a:latin typeface="+mn-lt"/>
              <a:ea typeface="+mn-ea"/>
              <a:cs typeface="+mn-cs"/>
            </a:endParaRPr>
          </a:p>
        </p:txBody>
      </p:sp>
      <p:sp>
        <p:nvSpPr>
          <p:cNvPr id="7" name="Zástupný symbol pro číslo snímku 6"/>
          <p:cNvSpPr>
            <a:spLocks noGrp="1"/>
          </p:cNvSpPr>
          <p:nvPr>
            <p:ph type="sldNum" sz="quarter" idx="12"/>
          </p:nvPr>
        </p:nvSpPr>
        <p:spPr/>
        <p:txBody>
          <a:bodyPr/>
          <a:lstStyle/>
          <a:p>
            <a:fld id="{4000C4B2-41BC-D741-8B94-B76DB6967C01}" type="slidenum">
              <a:rPr lang="en-US" smtClean="0"/>
              <a:pPr/>
              <a:t>9</a:t>
            </a:fld>
            <a:endParaRPr lang="en-US" dirty="0"/>
          </a:p>
        </p:txBody>
      </p:sp>
      <p:sp>
        <p:nvSpPr>
          <p:cNvPr id="9" name="TextovéPole 8"/>
          <p:cNvSpPr txBox="1"/>
          <p:nvPr/>
        </p:nvSpPr>
        <p:spPr>
          <a:xfrm>
            <a:off x="457200" y="4729655"/>
            <a:ext cx="8229600" cy="730969"/>
          </a:xfrm>
          <a:prstGeom prst="rect">
            <a:avLst/>
          </a:prstGeom>
          <a:noFill/>
        </p:spPr>
        <p:txBody>
          <a:bodyPr wrap="square" rtlCol="0">
            <a:spAutoFit/>
          </a:bodyPr>
          <a:lstStyle/>
          <a:p>
            <a:pPr algn="just">
              <a:spcAft>
                <a:spcPts val="600"/>
              </a:spcAft>
            </a:pPr>
            <a:endParaRPr lang="cs-CZ" sz="1850" dirty="0" smtClean="0"/>
          </a:p>
          <a:p>
            <a:endParaRPr lang="cs-CZ" dirty="0"/>
          </a:p>
        </p:txBody>
      </p:sp>
      <p:sp>
        <p:nvSpPr>
          <p:cNvPr id="6" name="Obdélník 5"/>
          <p:cNvSpPr/>
          <p:nvPr/>
        </p:nvSpPr>
        <p:spPr>
          <a:xfrm>
            <a:off x="457200" y="1306874"/>
            <a:ext cx="8277329" cy="4247317"/>
          </a:xfrm>
          <a:prstGeom prst="rect">
            <a:avLst/>
          </a:prstGeom>
        </p:spPr>
        <p:txBody>
          <a:bodyPr wrap="square">
            <a:spAutoFit/>
          </a:bodyPr>
          <a:lstStyle/>
          <a:p>
            <a:pPr marL="285750" indent="-285750">
              <a:buFont typeface="Arial" panose="020B0604020202020204" pitchFamily="34" charset="0"/>
              <a:buChar char="•"/>
            </a:pPr>
            <a:r>
              <a:rPr lang="cs-CZ" b="1" dirty="0">
                <a:solidFill>
                  <a:srgbClr val="00529C"/>
                </a:solidFill>
              </a:rPr>
              <a:t>Organizační složky státu a jejich příspěvkové organizace, státní vysoké </a:t>
            </a:r>
            <a:r>
              <a:rPr lang="cs-CZ" b="1" dirty="0" smtClean="0">
                <a:solidFill>
                  <a:srgbClr val="00529C"/>
                </a:solidFill>
              </a:rPr>
              <a:t>školy</a:t>
            </a:r>
            <a:endParaRPr lang="cs-CZ" b="1" dirty="0">
              <a:solidFill>
                <a:srgbClr val="00529C"/>
              </a:solidFill>
            </a:endParaRPr>
          </a:p>
          <a:p>
            <a:r>
              <a:rPr lang="cs-CZ" dirty="0"/>
              <a:t>EFRR				85 % z celkových způsobilých výdajů,</a:t>
            </a:r>
          </a:p>
          <a:p>
            <a:r>
              <a:rPr lang="cs-CZ" dirty="0"/>
              <a:t>státní rozpočet		</a:t>
            </a:r>
            <a:r>
              <a:rPr lang="cs-CZ" dirty="0" smtClean="0"/>
              <a:t>15 </a:t>
            </a:r>
            <a:r>
              <a:rPr lang="cs-CZ" dirty="0"/>
              <a:t>% z celkových způsobilých </a:t>
            </a:r>
            <a:r>
              <a:rPr lang="cs-CZ" dirty="0" smtClean="0"/>
              <a:t>výdajů</a:t>
            </a:r>
            <a:r>
              <a:rPr lang="cs-CZ" dirty="0"/>
              <a:t>.</a:t>
            </a:r>
            <a:endParaRPr lang="cs-CZ" dirty="0" smtClean="0"/>
          </a:p>
          <a:p>
            <a:endParaRPr lang="cs-CZ" dirty="0"/>
          </a:p>
          <a:p>
            <a:pPr marL="285750" indent="-285750" algn="just">
              <a:buFont typeface="Arial" panose="020B0604020202020204" pitchFamily="34" charset="0"/>
              <a:buChar char="•"/>
            </a:pPr>
            <a:r>
              <a:rPr lang="cs-CZ" b="1" dirty="0">
                <a:solidFill>
                  <a:srgbClr val="00529C"/>
                </a:solidFill>
              </a:rPr>
              <a:t>Právnické osoby vykonávající činnost škol a školských zařízení, které jsou zapsány ve školském rejstříku </a:t>
            </a:r>
          </a:p>
          <a:p>
            <a:r>
              <a:rPr lang="cs-CZ" dirty="0" smtClean="0"/>
              <a:t>EFRR</a:t>
            </a:r>
            <a:r>
              <a:rPr lang="cs-CZ" dirty="0"/>
              <a:t>				85 % z celkových způsobilých výdajů, </a:t>
            </a:r>
          </a:p>
          <a:p>
            <a:r>
              <a:rPr lang="cs-CZ" dirty="0"/>
              <a:t>státní rozpočet	  </a:t>
            </a:r>
            <a:r>
              <a:rPr lang="cs-CZ" dirty="0" smtClean="0"/>
              <a:t>         5 </a:t>
            </a:r>
            <a:r>
              <a:rPr lang="cs-CZ" dirty="0"/>
              <a:t>% z celkových způsobilých výdajů, </a:t>
            </a:r>
          </a:p>
          <a:p>
            <a:r>
              <a:rPr lang="cs-CZ" dirty="0"/>
              <a:t>příjemce			</a:t>
            </a:r>
            <a:r>
              <a:rPr lang="cs-CZ" dirty="0" smtClean="0"/>
              <a:t>          10 </a:t>
            </a:r>
            <a:r>
              <a:rPr lang="cs-CZ" dirty="0"/>
              <a:t>% z celkových způsobilých výdajů.</a:t>
            </a:r>
          </a:p>
          <a:p>
            <a:endParaRPr lang="cs-CZ" dirty="0" smtClean="0"/>
          </a:p>
          <a:p>
            <a:pPr marL="285750" indent="-285750">
              <a:buFont typeface="Arial" panose="020B0604020202020204" pitchFamily="34" charset="0"/>
              <a:buChar char="•"/>
            </a:pPr>
            <a:r>
              <a:rPr lang="cs-CZ" b="1" dirty="0">
                <a:solidFill>
                  <a:srgbClr val="00529C"/>
                </a:solidFill>
              </a:rPr>
              <a:t>Kraje, obce, jejich organizační složky, jimi zřizované příspěvkové organizace a dobrovolné svazky obcí </a:t>
            </a:r>
          </a:p>
          <a:p>
            <a:r>
              <a:rPr lang="cs-CZ" dirty="0"/>
              <a:t>EFRR				</a:t>
            </a:r>
            <a:r>
              <a:rPr lang="cs-CZ" dirty="0" smtClean="0"/>
              <a:t>85 </a:t>
            </a:r>
            <a:r>
              <a:rPr lang="cs-CZ" dirty="0"/>
              <a:t>% z celkových způsobilých výdajů, </a:t>
            </a:r>
          </a:p>
          <a:p>
            <a:r>
              <a:rPr lang="cs-CZ" dirty="0"/>
              <a:t>státní rozpočet	  	</a:t>
            </a:r>
            <a:r>
              <a:rPr lang="cs-CZ" dirty="0" smtClean="0"/>
              <a:t> 5 </a:t>
            </a:r>
            <a:r>
              <a:rPr lang="cs-CZ" dirty="0"/>
              <a:t>% z celkových způsobilých výdajů,</a:t>
            </a:r>
          </a:p>
          <a:p>
            <a:r>
              <a:rPr lang="cs-CZ" dirty="0"/>
              <a:t>příjemce			</a:t>
            </a:r>
            <a:r>
              <a:rPr lang="cs-CZ" dirty="0" smtClean="0"/>
              <a:t>        10 </a:t>
            </a:r>
            <a:r>
              <a:rPr lang="cs-CZ" dirty="0"/>
              <a:t>% z celkových způsobilých </a:t>
            </a:r>
            <a:r>
              <a:rPr lang="cs-CZ" dirty="0" smtClean="0"/>
              <a:t>výdajů.</a:t>
            </a:r>
            <a:endParaRPr lang="cs-CZ"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225" y="6278563"/>
            <a:ext cx="4929188" cy="579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58326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blona_centrum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sablona_centrum_2016</Template>
  <TotalTime>3247</TotalTime>
  <Words>5993</Words>
  <Application>Microsoft Office PowerPoint</Application>
  <PresentationFormat>Předvádění na obrazovce (4:3)</PresentationFormat>
  <Paragraphs>807</Paragraphs>
  <Slides>62</Slides>
  <Notes>15</Notes>
  <HiddenSlides>0</HiddenSlides>
  <MMClips>0</MMClips>
  <ScaleCrop>false</ScaleCrop>
  <HeadingPairs>
    <vt:vector size="4" baseType="variant">
      <vt:variant>
        <vt:lpstr>Motiv</vt:lpstr>
      </vt:variant>
      <vt:variant>
        <vt:i4>1</vt:i4>
      </vt:variant>
      <vt:variant>
        <vt:lpstr>Nadpisy snímků</vt:lpstr>
      </vt:variant>
      <vt:variant>
        <vt:i4>62</vt:i4>
      </vt:variant>
    </vt:vector>
  </HeadingPairs>
  <TitlesOfParts>
    <vt:vector size="63" baseType="lpstr">
      <vt:lpstr>sablona_centrum_2016</vt:lpstr>
      <vt:lpstr>Výzva č. 46 „ Infrastruktura základních škol“    Výzva č. 47 „ Infrastruktura základních škol (SVL)“</vt:lpstr>
      <vt:lpstr>Základní informace o výzvách SC 2.4</vt:lpstr>
      <vt:lpstr>Základní informace o výzvách SC 2.4</vt:lpstr>
      <vt:lpstr>Základní informace o výzvách SC 2.4</vt:lpstr>
      <vt:lpstr>Základní informace o výzvách č. 46 a 47</vt:lpstr>
      <vt:lpstr>Základní informace o výzvách</vt:lpstr>
      <vt:lpstr>Prezentace aplikace PowerPoint</vt:lpstr>
      <vt:lpstr>Oprávnění žadatelé</vt:lpstr>
      <vt:lpstr>Struktura financování</vt:lpstr>
      <vt:lpstr>Struktura financování</vt:lpstr>
      <vt:lpstr>Podporované aktivity</vt:lpstr>
      <vt:lpstr>Klíčové kompetence</vt:lpstr>
      <vt:lpstr>Hlavní podporované aktivity</vt:lpstr>
      <vt:lpstr>Hlavní podporované aktivity</vt:lpstr>
      <vt:lpstr>Hlavní podporované aktivity</vt:lpstr>
      <vt:lpstr>Hlavní podporované aktivity</vt:lpstr>
      <vt:lpstr>Vedlejší podporované aktivity</vt:lpstr>
      <vt:lpstr>Vedlejší podporované aktivity</vt:lpstr>
      <vt:lpstr>Nezpůsobilé výdaje</vt:lpstr>
      <vt:lpstr>Nezpůsobilé výdaje</vt:lpstr>
      <vt:lpstr>Nezpůsobilé výdaje</vt:lpstr>
      <vt:lpstr>Povinné přílohy</vt:lpstr>
      <vt:lpstr>Povinné přílohy - upozornění</vt:lpstr>
      <vt:lpstr>Technické zhodnocení pronajatého majetku</vt:lpstr>
      <vt:lpstr>Indikátory projektu – povinné</vt:lpstr>
      <vt:lpstr>Etapy projektu</vt:lpstr>
      <vt:lpstr>Udržitelnost</vt:lpstr>
      <vt:lpstr>Hodnocení žádostí</vt:lpstr>
      <vt:lpstr>Hodnocení žádostí o podporu</vt:lpstr>
      <vt:lpstr>Kontrola přijatelnosti a formálních náležitostí</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Obecná kritéria přijatelnosti - NENAPRAVITELNÁ</vt:lpstr>
      <vt:lpstr>Obecná kritéria přijatelnosti - NENAPRAVITELNÁ</vt:lpstr>
      <vt:lpstr>Obecná kritéria přijatelnosti - NENAPRAVITELNÁ</vt:lpstr>
      <vt:lpstr>Obecná kritéria přijatelnosti - NENAPRAVITELNÁ</vt:lpstr>
      <vt:lpstr>Obecná kritéria přijatelnosti - NAPRAVITELNÁ</vt:lpstr>
      <vt:lpstr>Obecná kritéria přijatelnosti - NAPRAVITELNÁ</vt:lpstr>
      <vt:lpstr>Obecná kritéria přijatelnosti - NAPRAVITELNÁ</vt:lpstr>
      <vt:lpstr>Obecná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CBA</vt:lpstr>
      <vt:lpstr>CBA</vt:lpstr>
      <vt:lpstr>Věcné hodnocení</vt:lpstr>
      <vt:lpstr>Věcné hodnocení</vt:lpstr>
      <vt:lpstr>Věcné hodnocení</vt:lpstr>
      <vt:lpstr>Věcné hodnocení</vt:lpstr>
      <vt:lpstr>Děkuji za pozornost  Ing. Markéta Kupcová - Specialista pro absorpční kapacitu tel.: : 735 157 810, marketa.kupcova@crr.cz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Juránek Vilém</dc:creator>
  <cp:lastModifiedBy>Kupcová Markéta</cp:lastModifiedBy>
  <cp:revision>311</cp:revision>
  <dcterms:created xsi:type="dcterms:W3CDTF">2016-05-13T07:19:23Z</dcterms:created>
  <dcterms:modified xsi:type="dcterms:W3CDTF">2016-09-20T14:21:08Z</dcterms:modified>
</cp:coreProperties>
</file>